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549" r:id="rId2"/>
  </p:sldMasterIdLst>
  <p:notesMasterIdLst>
    <p:notesMasterId r:id="rId15"/>
  </p:notesMasterIdLst>
  <p:handoutMasterIdLst>
    <p:handoutMasterId r:id="rId16"/>
  </p:handoutMasterIdLst>
  <p:sldIdLst>
    <p:sldId id="256" r:id="rId3"/>
    <p:sldId id="257" r:id="rId4"/>
    <p:sldId id="258" r:id="rId5"/>
    <p:sldId id="259" r:id="rId6"/>
    <p:sldId id="267" r:id="rId7"/>
    <p:sldId id="268" r:id="rId8"/>
    <p:sldId id="272" r:id="rId9"/>
    <p:sldId id="273" r:id="rId10"/>
    <p:sldId id="270" r:id="rId11"/>
    <p:sldId id="264" r:id="rId12"/>
    <p:sldId id="265" r:id="rId13"/>
    <p:sldId id="266" r:id="rId1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uilding Microsoft Graph Applications" id="{7E829F76-CD83-44A3-B3F7-007301260BD8}">
          <p14:sldIdLst>
            <p14:sldId id="256"/>
            <p14:sldId id="257"/>
          </p14:sldIdLst>
        </p14:section>
        <p14:section name="Build a JavaScript application using Microsoft Graph" id="{707339CA-F1D8-44A3-B7F7-BF1789967F57}">
          <p14:sldIdLst>
            <p14:sldId id="258"/>
            <p14:sldId id="259"/>
            <p14:sldId id="267"/>
            <p14:sldId id="268"/>
            <p14:sldId id="272"/>
            <p14:sldId id="273"/>
            <p14:sldId id="270"/>
          </p14:sldIdLst>
        </p14:section>
        <p14:section name="Untitled Section" id="{1B234A83-9678-423F-A9C3-F3000BED64BA}">
          <p14:sldIdLst/>
        </p14:section>
        <p14:section name="Summary" id="{0515D85C-C91E-4BDB-B673-651C2D8A364D}">
          <p14:sldIdLst>
            <p14:sldId id="264"/>
            <p14:sldId id="265"/>
            <p14:sldId id="26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787878"/>
    <a:srgbClr val="595959"/>
    <a:srgbClr val="A6A6A6"/>
    <a:srgbClr val="7F7F7F"/>
    <a:srgbClr val="00BCF2"/>
    <a:srgbClr val="FFFFFF"/>
    <a:srgbClr val="000A18"/>
    <a:srgbClr val="BCEEFC"/>
    <a:srgbClr val="FFB6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417" autoAdjust="0"/>
    <p:restoredTop sz="77354" autoAdjust="0"/>
  </p:normalViewPr>
  <p:slideViewPr>
    <p:cSldViewPr snapToGrid="0">
      <p:cViewPr varScale="1">
        <p:scale>
          <a:sx n="56" d="100"/>
          <a:sy n="56" d="100"/>
        </p:scale>
        <p:origin x="666" y="60"/>
      </p:cViewPr>
      <p:guideLst/>
    </p:cSldViewPr>
  </p:slideViewPr>
  <p:outlineViewPr>
    <p:cViewPr>
      <p:scale>
        <a:sx n="33" d="100"/>
        <a:sy n="33" d="100"/>
      </p:scale>
      <p:origin x="0" y="-324"/>
    </p:cViewPr>
  </p:outlineViewPr>
  <p:notesTextViewPr>
    <p:cViewPr>
      <p:scale>
        <a:sx n="100" d="100"/>
        <a:sy n="100" d="100"/>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9/11/2017 10:07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9/11/2017 10:07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github.com/AzureAD/microsoft-authentication-library-for-js/wiki"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9/11/2017 10:07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6658470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9/11/2017 10:07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54377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9/11/2017 10:07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546674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9/11/2017 10:07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49846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9/11/2017 10:07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900762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9/11/2017 10:07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947732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https://github.com/AzureAD/microsoft-authentication-library-for-js for more information.</a:t>
            </a:r>
          </a:p>
          <a:p>
            <a:endParaRPr lang="en-US" dirty="0"/>
          </a:p>
          <a:p>
            <a:r>
              <a:rPr lang="en-US" dirty="0"/>
              <a:t>Note that msal.js is built for ES5, therefore enabling support of Internet Explorer 11. If you want to target Internet Explorer, you'll need to add a reference to promises </a:t>
            </a:r>
            <a:r>
              <a:rPr lang="en-US" dirty="0" err="1"/>
              <a:t>polyfill</a:t>
            </a:r>
            <a:r>
              <a:rPr lang="en-US" dirty="0"/>
              <a:t>. You might want to read more in the </a:t>
            </a:r>
            <a:r>
              <a:rPr lang="en-US" dirty="0">
                <a:hlinkClick r:id="rId3"/>
              </a:rPr>
              <a:t>FAQ</a:t>
            </a:r>
            <a:endParaRPr lang="en-US" dirty="0"/>
          </a:p>
          <a:p>
            <a:r>
              <a:rPr lang="en-US" dirty="0"/>
              <a:t>&lt;!-- IE support: add promises </a:t>
            </a:r>
            <a:r>
              <a:rPr lang="en-US" dirty="0" err="1"/>
              <a:t>polyfill</a:t>
            </a:r>
            <a:r>
              <a:rPr lang="en-US" dirty="0"/>
              <a:t> before msal.js --&gt; &lt;script </a:t>
            </a:r>
            <a:r>
              <a:rPr lang="en-US" dirty="0" err="1"/>
              <a:t>src</a:t>
            </a:r>
            <a:r>
              <a:rPr lang="en-US" dirty="0"/>
              <a:t>="https://cdnjs.cloudflare.com/ajax/libs/bluebird/3.3.4/bluebird.min.js" class="pre"&gt;&lt;/script&gt; &lt;script </a:t>
            </a:r>
            <a:r>
              <a:rPr lang="en-US" dirty="0" err="1"/>
              <a:t>src</a:t>
            </a:r>
            <a:r>
              <a:rPr lang="en-US" dirty="0"/>
              <a:t>="https://secure.aadcdn.microsoftonline-p.com/lib/0.1.1/</a:t>
            </a:r>
            <a:r>
              <a:rPr lang="en-US" dirty="0" err="1"/>
              <a:t>js</a:t>
            </a:r>
            <a:r>
              <a:rPr lang="en-US" dirty="0"/>
              <a:t>/msal.min.js"&gt;&lt;/script&gt;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9/11/2017 10:07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889817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shown in this diagram, it is recommended for JavaScript apps using MSAL or ADAL libraries to first call its own endpoint, passing the </a:t>
            </a:r>
            <a:r>
              <a:rPr lang="en-US" dirty="0" err="1"/>
              <a:t>id_token</a:t>
            </a:r>
            <a:r>
              <a:rPr lang="en-US" dirty="0"/>
              <a:t> to validate the token is intended for the app instead of replaying a token from a man in the middle attack.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9/11/2017 10:07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1550771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This slide shows how the protocol works, and what the MSAL library simplifies for you.</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JavaScript applications using the v2 endpoint work similarly</a:t>
            </a:r>
            <a:r>
              <a:rPr lang="en-US" baseline="0" dirty="0"/>
              <a:t> to other types of applications, but use a flow type called “implicit flow”.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The call to /common/OAuth/v2.0/authorize will pop</a:t>
            </a:r>
            <a:r>
              <a:rPr lang="en-US" baseline="0" dirty="0"/>
              <a:t> up a login screen and request permissions consent. Unlike using the previous section using a code grant, there is not a separate call to obtain a token. The access token is returned as part of the HTTP response in an HTML fragment.</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The MSAL library handles the hidden sign-in request upon expiration, this is transparent to the user. Handled via a hidden </a:t>
            </a:r>
            <a:r>
              <a:rPr lang="en-US" baseline="0" dirty="0" err="1"/>
              <a:t>iFrame</a:t>
            </a:r>
            <a:r>
              <a:rPr lang="en-US" baseline="0" dirty="0"/>
              <a:t> renewal method, doesn’t use refresh tokens. Note that this can have implications on browser configuration such as trusted sites and zones and the requirement of enabling </a:t>
            </a:r>
            <a:r>
              <a:rPr lang="en-US" baseline="0" dirty="0" err="1"/>
              <a:t>iFrames</a:t>
            </a:r>
            <a:r>
              <a:rPr lang="en-US" baseline="0" dirty="0"/>
              <a:t>.</a:t>
            </a:r>
            <a:endParaRPr lang="en-US" dirty="0"/>
          </a:p>
          <a:p>
            <a:endParaRPr lang="en-US" dirty="0"/>
          </a:p>
          <a:p>
            <a:r>
              <a:rPr lang="en-US" sz="900" kern="1200" dirty="0">
                <a:solidFill>
                  <a:schemeClr val="tx1"/>
                </a:solidFill>
                <a:effectLst/>
                <a:latin typeface="Segoe UI Light" pitchFamily="34" charset="0"/>
                <a:ea typeface="+mn-ea"/>
                <a:cs typeface="+mn-cs"/>
              </a:rPr>
              <a:t>Not shown in this diagram, </a:t>
            </a:r>
            <a:r>
              <a:rPr lang="en-US" sz="900" kern="1200" dirty="0" err="1">
                <a:solidFill>
                  <a:schemeClr val="tx1"/>
                </a:solidFill>
                <a:effectLst/>
                <a:latin typeface="Segoe UI Light" pitchFamily="34" charset="0"/>
                <a:ea typeface="+mn-ea"/>
                <a:cs typeface="+mn-cs"/>
              </a:rPr>
              <a:t>javascript</a:t>
            </a:r>
            <a:r>
              <a:rPr lang="en-US" sz="900" kern="1200" dirty="0">
                <a:solidFill>
                  <a:schemeClr val="tx1"/>
                </a:solidFill>
                <a:effectLst/>
                <a:latin typeface="Segoe UI Light" pitchFamily="34" charset="0"/>
                <a:ea typeface="+mn-ea"/>
                <a:cs typeface="+mn-cs"/>
              </a:rPr>
              <a:t> apps secured via MSAL JS (or ADAL JS) should first call their own backend with the </a:t>
            </a:r>
            <a:r>
              <a:rPr lang="en-US" sz="900" kern="1200" dirty="0" err="1">
                <a:solidFill>
                  <a:schemeClr val="tx1"/>
                </a:solidFill>
                <a:effectLst/>
                <a:latin typeface="Segoe UI Light" pitchFamily="34" charset="0"/>
                <a:ea typeface="+mn-ea"/>
                <a:cs typeface="+mn-cs"/>
              </a:rPr>
              <a:t>id_token</a:t>
            </a:r>
            <a:r>
              <a:rPr lang="en-US" sz="900" kern="1200" dirty="0">
                <a:solidFill>
                  <a:schemeClr val="tx1"/>
                </a:solidFill>
                <a:effectLst/>
                <a:latin typeface="Segoe UI Light" pitchFamily="34" charset="0"/>
                <a:ea typeface="+mn-ea"/>
                <a:cs typeface="+mn-cs"/>
              </a:rPr>
              <a:t> to validate that the user actually obtained a token meant to the app, and they are not just replaying a token stolen from a man in the middle attack.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9/11/2017 10:07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920665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9/11/2017 10:07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290641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this section refers to a very simple scenario, it’s not hard to imagine the new capabilities that you could add to an existing application or new scenarios.  Using just JavaScript, you could build an application that gathers intelligence on individuals invited to a meeting such as the files they are working on, the groups they belong to, and people that are common to each </a:t>
            </a:r>
            <a:r>
              <a:rPr lang="en-US"/>
              <a:t>of you.</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9/11/2017 10:07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2012108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event name)">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7" y="-318"/>
            <a:ext cx="12435840" cy="6995160"/>
          </a:xfrm>
          <a:prstGeom prst="rect">
            <a:avLst/>
          </a:prstGeom>
        </p:spPr>
      </p:pic>
      <p:pic>
        <p:nvPicPr>
          <p:cNvPr id="6" name="MS logo white - EMF"/>
          <p:cNvPicPr>
            <a:picLocks noChangeAspect="1"/>
          </p:cNvPicPr>
          <p:nvPr userDrawn="1"/>
        </p:nvPicPr>
        <p:blipFill>
          <a:blip r:embed="rId3"/>
          <a:stretch>
            <a:fillRect/>
          </a:stretch>
        </p:blipFill>
        <p:spPr bwMode="white">
          <a:xfrm>
            <a:off x="460688" y="479425"/>
            <a:ext cx="1451843" cy="310896"/>
          </a:xfrm>
          <a:prstGeom prst="rect">
            <a:avLst/>
          </a:prstGeom>
        </p:spPr>
      </p:pic>
      <p:pic>
        <p:nvPicPr>
          <p:cNvPr id="7" name="Picture 6"/>
          <p:cNvPicPr>
            <a:picLocks noChangeAspect="1"/>
          </p:cNvPicPr>
          <p:nvPr userDrawn="1"/>
        </p:nvPicPr>
        <p:blipFill>
          <a:blip r:embed="rId4"/>
          <a:stretch>
            <a:fillRect/>
          </a:stretch>
        </p:blipFill>
        <p:spPr>
          <a:xfrm>
            <a:off x="417339" y="4319054"/>
            <a:ext cx="4644038" cy="1828780"/>
          </a:xfrm>
          <a:prstGeom prst="rect">
            <a:avLst/>
          </a:prstGeom>
        </p:spPr>
      </p:pic>
    </p:spTree>
    <p:extLst>
      <p:ext uri="{BB962C8B-B14F-4D97-AF65-F5344CB8AC3E}">
        <p14:creationId xmlns:p14="http://schemas.microsoft.com/office/powerpoint/2010/main" val="1623718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3" name="Text Placeholder 2"/>
          <p:cNvSpPr>
            <a:spLocks noGrp="1"/>
          </p:cNvSpPr>
          <p:nvPr>
            <p:ph type="body" sz="quarter" idx="13" hasCustomPrompt="1"/>
          </p:nvPr>
        </p:nvSpPr>
        <p:spPr>
          <a:xfrm>
            <a:off x="7589838" y="296863"/>
            <a:ext cx="4572000" cy="517065"/>
          </a:xfrm>
        </p:spPr>
        <p:txBody>
          <a:bodyPr/>
          <a:lstStyle>
            <a:lvl1pPr marL="0" indent="0" algn="r">
              <a:buNone/>
              <a:defRPr sz="24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Session code</a:t>
            </a:r>
          </a:p>
        </p:txBody>
      </p:sp>
    </p:spTree>
    <p:extLst>
      <p:ext uri="{BB962C8B-B14F-4D97-AF65-F5344CB8AC3E}">
        <p14:creationId xmlns:p14="http://schemas.microsoft.com/office/powerpoint/2010/main" val="4098494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047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690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90899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11506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666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12261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89945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32103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56180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2946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artner outcome layout 1">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16513" r="1118"/>
          <a:stretch/>
        </p:blipFill>
        <p:spPr>
          <a:xfrm>
            <a:off x="385" y="0"/>
            <a:ext cx="12436090" cy="6994525"/>
          </a:xfrm>
          <a:prstGeom prst="rect">
            <a:avLst/>
          </a:prstGeom>
        </p:spPr>
      </p:pic>
      <p:sp>
        <p:nvSpPr>
          <p:cNvPr id="3" name="Rectangle 2"/>
          <p:cNvSpPr/>
          <p:nvPr userDrawn="1"/>
        </p:nvSpPr>
        <p:spPr bwMode="auto">
          <a:xfrm>
            <a:off x="274702" y="1851361"/>
            <a:ext cx="6403661" cy="3383280"/>
          </a:xfrm>
          <a:prstGeom prst="rect">
            <a:avLst/>
          </a:prstGeom>
          <a:solidFill>
            <a:schemeClr val="accent3">
              <a:alpha val="92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100" normalizeH="0" baseline="0" noProof="0" dirty="0">
              <a:ln w="3175">
                <a:noFill/>
              </a:ln>
              <a:gradFill>
                <a:gsLst>
                  <a:gs pos="5833">
                    <a:srgbClr val="FFFFFF"/>
                  </a:gs>
                  <a:gs pos="100000">
                    <a:srgbClr val="FFFFFF"/>
                  </a:gs>
                </a:gsLst>
                <a:lin ang="5400000" scaled="0"/>
              </a:gradFill>
              <a:effectLst/>
              <a:uLnTx/>
              <a:uFillTx/>
              <a:latin typeface="Segoe UI Light"/>
              <a:ea typeface="+mn-ea"/>
              <a:cs typeface="Segoe UI" pitchFamily="34" charset="0"/>
            </a:endParaRPr>
          </a:p>
        </p:txBody>
      </p:sp>
      <p:sp>
        <p:nvSpPr>
          <p:cNvPr id="5" name="Text Placeholder 4"/>
          <p:cNvSpPr>
            <a:spLocks noGrp="1"/>
          </p:cNvSpPr>
          <p:nvPr>
            <p:ph type="body" sz="quarter" idx="10"/>
          </p:nvPr>
        </p:nvSpPr>
        <p:spPr>
          <a:xfrm>
            <a:off x="274638" y="1851025"/>
            <a:ext cx="6403975" cy="3383616"/>
          </a:xfrm>
        </p:spPr>
        <p:txBody>
          <a:bodyPr lIns="182880" tIns="146304" rIns="182880" bIns="146304">
            <a:noAutofit/>
          </a:bodyPr>
          <a:lstStyle>
            <a:lvl1pPr marL="0" indent="0">
              <a:buNone/>
              <a:defRPr sz="4000"/>
            </a:lvl1pPr>
          </a:lstStyle>
          <a:p>
            <a:pPr lvl="0"/>
            <a:r>
              <a:rPr lang="en-US"/>
              <a:t>Edit Master text styles</a:t>
            </a:r>
          </a:p>
        </p:txBody>
      </p:sp>
    </p:spTree>
    <p:extLst>
      <p:ext uri="{BB962C8B-B14F-4D97-AF65-F5344CB8AC3E}">
        <p14:creationId xmlns:p14="http://schemas.microsoft.com/office/powerpoint/2010/main" val="826528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artner outcome layout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7786" b="7786"/>
          <a:stretch/>
        </p:blipFill>
        <p:spPr>
          <a:xfrm>
            <a:off x="-1" y="0"/>
            <a:ext cx="12436475" cy="6994525"/>
          </a:xfrm>
          <a:prstGeom prst="rect">
            <a:avLst/>
          </a:prstGeom>
        </p:spPr>
      </p:pic>
      <p:sp>
        <p:nvSpPr>
          <p:cNvPr id="3" name="Rectangle 2"/>
          <p:cNvSpPr/>
          <p:nvPr userDrawn="1"/>
        </p:nvSpPr>
        <p:spPr bwMode="auto">
          <a:xfrm>
            <a:off x="5761037" y="296863"/>
            <a:ext cx="6400800" cy="3383280"/>
          </a:xfrm>
          <a:prstGeom prst="rect">
            <a:avLst/>
          </a:prstGeom>
          <a:solidFill>
            <a:schemeClr val="accent3">
              <a:alpha val="92000"/>
            </a:schemeClr>
          </a:solidFill>
          <a:ln w="9525" cap="flat" cmpd="sng" algn="ctr">
            <a:noFill/>
            <a:prstDash val="solid"/>
            <a:headEnd type="none" w="med" len="med"/>
            <a:tailEnd type="none" w="med" len="med"/>
          </a:ln>
          <a:effectLst/>
        </p:spPr>
        <p:txBody>
          <a:bodyPr rot="0" spcFirstLastPara="0" vertOverflow="overflow" horzOverflow="overflow" vert="horz" wrap="square" lIns="46639" tIns="46639" rIns="46639" bIns="46639"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71"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ext Placeholder 4"/>
          <p:cNvSpPr>
            <a:spLocks noGrp="1"/>
          </p:cNvSpPr>
          <p:nvPr>
            <p:ph type="body" sz="quarter" idx="10"/>
          </p:nvPr>
        </p:nvSpPr>
        <p:spPr>
          <a:xfrm>
            <a:off x="5757862" y="296863"/>
            <a:ext cx="6403975" cy="3383616"/>
          </a:xfrm>
        </p:spPr>
        <p:txBody>
          <a:bodyPr lIns="182880" tIns="146304" rIns="182880" bIns="146304">
            <a:noAutofit/>
          </a:bodyPr>
          <a:lstStyle>
            <a:lvl1pPr marL="0" indent="0">
              <a:buNone/>
              <a:defRPr sz="4000"/>
            </a:lvl1pPr>
          </a:lstStyle>
          <a:p>
            <a:pPr lvl="0"/>
            <a:r>
              <a:rPr lang="en-US"/>
              <a:t>Edit Master text styles</a:t>
            </a:r>
          </a:p>
        </p:txBody>
      </p:sp>
    </p:spTree>
    <p:extLst>
      <p:ext uri="{BB962C8B-B14F-4D97-AF65-F5344CB8AC3E}">
        <p14:creationId xmlns:p14="http://schemas.microsoft.com/office/powerpoint/2010/main" val="14024858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artner outcome layout 3">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3002" r="1135" b="16954"/>
          <a:stretch/>
        </p:blipFill>
        <p:spPr>
          <a:xfrm>
            <a:off x="0" y="-1"/>
            <a:ext cx="12961635" cy="6994525"/>
          </a:xfrm>
          <a:prstGeom prst="rect">
            <a:avLst/>
          </a:prstGeom>
        </p:spPr>
      </p:pic>
      <p:sp>
        <p:nvSpPr>
          <p:cNvPr id="3" name="Rectangle 2"/>
          <p:cNvSpPr/>
          <p:nvPr userDrawn="1"/>
        </p:nvSpPr>
        <p:spPr bwMode="auto">
          <a:xfrm>
            <a:off x="274638" y="296863"/>
            <a:ext cx="6400800" cy="3383280"/>
          </a:xfrm>
          <a:prstGeom prst="rect">
            <a:avLst/>
          </a:prstGeom>
          <a:solidFill>
            <a:schemeClr val="accent3">
              <a:alpha val="92000"/>
            </a:schemeClr>
          </a:solidFill>
          <a:ln w="9525" cap="flat" cmpd="sng" algn="ctr">
            <a:noFill/>
            <a:prstDash val="solid"/>
            <a:headEnd type="none" w="med" len="med"/>
            <a:tailEnd type="none" w="med" len="med"/>
          </a:ln>
          <a:effectLst/>
        </p:spPr>
        <p:txBody>
          <a:bodyPr rot="0" spcFirstLastPara="0" vertOverflow="overflow" horzOverflow="overflow" vert="horz" wrap="square" lIns="46639" tIns="46639" rIns="46639" bIns="46639"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71"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ext Placeholder 4"/>
          <p:cNvSpPr>
            <a:spLocks noGrp="1"/>
          </p:cNvSpPr>
          <p:nvPr>
            <p:ph type="body" sz="quarter" idx="10"/>
          </p:nvPr>
        </p:nvSpPr>
        <p:spPr>
          <a:xfrm>
            <a:off x="274638" y="296863"/>
            <a:ext cx="6403975" cy="3383616"/>
          </a:xfrm>
        </p:spPr>
        <p:txBody>
          <a:bodyPr lIns="182880" tIns="146304" rIns="182880" bIns="146304">
            <a:noAutofit/>
          </a:bodyPr>
          <a:lstStyle>
            <a:lvl1pPr marL="0" indent="0">
              <a:buNone/>
              <a:defRPr sz="4000"/>
            </a:lvl1pPr>
          </a:lstStyle>
          <a:p>
            <a:pPr lvl="0"/>
            <a:r>
              <a:rPr lang="en-US"/>
              <a:t>Edit Master text styles</a:t>
            </a:r>
          </a:p>
        </p:txBody>
      </p:sp>
    </p:spTree>
    <p:extLst>
      <p:ext uri="{BB962C8B-B14F-4D97-AF65-F5344CB8AC3E}">
        <p14:creationId xmlns:p14="http://schemas.microsoft.com/office/powerpoint/2010/main" val="28547592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nal outcome layout 1">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166676" cy="917575"/>
          </a:xfrm>
        </p:spPr>
        <p:txBody>
          <a:bodyPr/>
          <a:lstStyle/>
          <a:p>
            <a:r>
              <a:rPr lang="en-US"/>
              <a:t>Click to edit Master title style</a:t>
            </a:r>
            <a:endParaRPr lang="en-US" dirty="0"/>
          </a:p>
        </p:txBody>
      </p:sp>
      <p:pic>
        <p:nvPicPr>
          <p:cNvPr id="3" name="Picture Placeholder 14"/>
          <p:cNvPicPr>
            <a:picLocks noChangeAspect="1"/>
          </p:cNvPicPr>
          <p:nvPr userDrawn="1"/>
        </p:nvPicPr>
        <p:blipFill>
          <a:blip r:embed="rId2"/>
          <a:srcRect l="16685" r="16685"/>
          <a:stretch>
            <a:fillRect/>
          </a:stretch>
        </p:blipFill>
        <p:spPr>
          <a:xfrm>
            <a:off x="5441315" y="0"/>
            <a:ext cx="6995160" cy="6992587"/>
          </a:xfrm>
          <a:prstGeom prst="rect">
            <a:avLst/>
          </a:prstGeom>
        </p:spPr>
      </p:pic>
      <p:sp>
        <p:nvSpPr>
          <p:cNvPr id="5" name="Text Placeholder 4"/>
          <p:cNvSpPr>
            <a:spLocks noGrp="1"/>
          </p:cNvSpPr>
          <p:nvPr>
            <p:ph type="body" sz="quarter" idx="10"/>
          </p:nvPr>
        </p:nvSpPr>
        <p:spPr>
          <a:xfrm>
            <a:off x="274638" y="2125663"/>
            <a:ext cx="5167312" cy="4572000"/>
          </a:xfrm>
        </p:spPr>
        <p:txBody>
          <a:bodyPr lIns="182880" tIns="146304" rIns="182880" bIns="146304">
            <a:noAutofit/>
          </a:bodyPr>
          <a:lstStyle>
            <a:lvl1pPr marL="0" indent="0">
              <a:buNone/>
              <a:defRPr sz="2400" b="0" i="1">
                <a:latin typeface="+mn-lt"/>
              </a:defRPr>
            </a:lvl1pPr>
          </a:lstStyle>
          <a:p>
            <a:pPr lvl="0"/>
            <a:r>
              <a:rPr lang="en-US"/>
              <a:t>Edit Master text styles</a:t>
            </a:r>
          </a:p>
        </p:txBody>
      </p:sp>
    </p:spTree>
    <p:extLst>
      <p:ext uri="{BB962C8B-B14F-4D97-AF65-F5344CB8AC3E}">
        <p14:creationId xmlns:p14="http://schemas.microsoft.com/office/powerpoint/2010/main" val="69622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Inal outcome layout 2">
    <p:spTree>
      <p:nvGrpSpPr>
        <p:cNvPr id="1" name=""/>
        <p:cNvGrpSpPr/>
        <p:nvPr/>
      </p:nvGrpSpPr>
      <p:grpSpPr>
        <a:xfrm>
          <a:off x="0" y="0"/>
          <a:ext cx="0" cy="0"/>
          <a:chOff x="0" y="0"/>
          <a:chExt cx="0" cy="0"/>
        </a:xfrm>
      </p:grpSpPr>
      <p:pic>
        <p:nvPicPr>
          <p:cNvPr id="2" name="Picture Placeholder 6"/>
          <p:cNvPicPr>
            <a:picLocks noChangeAspect="1"/>
          </p:cNvPicPr>
          <p:nvPr userDrawn="1"/>
        </p:nvPicPr>
        <p:blipFill>
          <a:blip r:embed="rId2"/>
          <a:srcRect l="16667" r="16667"/>
          <a:stretch>
            <a:fillRect/>
          </a:stretch>
        </p:blipFill>
        <p:spPr>
          <a:xfrm>
            <a:off x="5441315" y="0"/>
            <a:ext cx="6995160" cy="6992587"/>
          </a:xfrm>
          <a:prstGeom prst="rect">
            <a:avLst/>
          </a:prstGeom>
        </p:spPr>
      </p:pic>
      <p:sp>
        <p:nvSpPr>
          <p:cNvPr id="3" name="Title 2"/>
          <p:cNvSpPr>
            <a:spLocks noGrp="1"/>
          </p:cNvSpPr>
          <p:nvPr>
            <p:ph type="title"/>
          </p:nvPr>
        </p:nvSpPr>
        <p:spPr>
          <a:xfrm>
            <a:off x="274639" y="295274"/>
            <a:ext cx="5166676" cy="917575"/>
          </a:xfrm>
        </p:spPr>
        <p:txBody>
          <a:bodyPr/>
          <a:lstStyle/>
          <a:p>
            <a:r>
              <a:rPr lang="en-US"/>
              <a:t>Click to edit Master title style</a:t>
            </a:r>
            <a:endParaRPr lang="en-US" dirty="0"/>
          </a:p>
        </p:txBody>
      </p:sp>
      <p:sp>
        <p:nvSpPr>
          <p:cNvPr id="4" name="Text Placeholder 4"/>
          <p:cNvSpPr>
            <a:spLocks noGrp="1"/>
          </p:cNvSpPr>
          <p:nvPr>
            <p:ph type="body" sz="quarter" idx="10"/>
          </p:nvPr>
        </p:nvSpPr>
        <p:spPr>
          <a:xfrm>
            <a:off x="274638" y="2125663"/>
            <a:ext cx="5167312" cy="4572000"/>
          </a:xfrm>
        </p:spPr>
        <p:txBody>
          <a:bodyPr lIns="182880" tIns="146304" rIns="182880" bIns="146304">
            <a:noAutofit/>
          </a:bodyPr>
          <a:lstStyle>
            <a:lvl1pPr marL="0" indent="0">
              <a:buNone/>
              <a:defRPr sz="2400" b="0" i="1">
                <a:latin typeface="+mn-lt"/>
              </a:defRPr>
            </a:lvl1pPr>
          </a:lstStyle>
          <a:p>
            <a:pPr lvl="0"/>
            <a:r>
              <a:rPr lang="en-US"/>
              <a:t>Edit Master text styles</a:t>
            </a:r>
          </a:p>
        </p:txBody>
      </p:sp>
    </p:spTree>
    <p:extLst>
      <p:ext uri="{BB962C8B-B14F-4D97-AF65-F5344CB8AC3E}">
        <p14:creationId xmlns:p14="http://schemas.microsoft.com/office/powerpoint/2010/main" val="188336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Inal outcome layout 3">
    <p:spTree>
      <p:nvGrpSpPr>
        <p:cNvPr id="1" name=""/>
        <p:cNvGrpSpPr/>
        <p:nvPr/>
      </p:nvGrpSpPr>
      <p:grpSpPr>
        <a:xfrm>
          <a:off x="0" y="0"/>
          <a:ext cx="0" cy="0"/>
          <a:chOff x="0" y="0"/>
          <a:chExt cx="0" cy="0"/>
        </a:xfrm>
      </p:grpSpPr>
      <p:pic>
        <p:nvPicPr>
          <p:cNvPr id="2" name="Picture Placeholder 15"/>
          <p:cNvPicPr>
            <a:picLocks noChangeAspect="1"/>
          </p:cNvPicPr>
          <p:nvPr userDrawn="1"/>
        </p:nvPicPr>
        <p:blipFill>
          <a:blip r:embed="rId2"/>
          <a:srcRect l="16667" r="16667"/>
          <a:stretch>
            <a:fillRect/>
          </a:stretch>
        </p:blipFill>
        <p:spPr>
          <a:xfrm>
            <a:off x="5441315" y="0"/>
            <a:ext cx="6995160" cy="6992587"/>
          </a:xfrm>
          <a:prstGeom prst="rect">
            <a:avLst/>
          </a:prstGeom>
        </p:spPr>
      </p:pic>
      <p:sp>
        <p:nvSpPr>
          <p:cNvPr id="3" name="Title 2"/>
          <p:cNvSpPr>
            <a:spLocks noGrp="1"/>
          </p:cNvSpPr>
          <p:nvPr>
            <p:ph type="title"/>
          </p:nvPr>
        </p:nvSpPr>
        <p:spPr>
          <a:xfrm>
            <a:off x="274639" y="295274"/>
            <a:ext cx="5166676" cy="917575"/>
          </a:xfrm>
        </p:spPr>
        <p:txBody>
          <a:bodyPr/>
          <a:lstStyle/>
          <a:p>
            <a:r>
              <a:rPr lang="en-US"/>
              <a:t>Click to edit Master title style</a:t>
            </a:r>
            <a:endParaRPr lang="en-US" dirty="0"/>
          </a:p>
        </p:txBody>
      </p:sp>
      <p:sp>
        <p:nvSpPr>
          <p:cNvPr id="4" name="Text Placeholder 4"/>
          <p:cNvSpPr>
            <a:spLocks noGrp="1"/>
          </p:cNvSpPr>
          <p:nvPr>
            <p:ph type="body" sz="quarter" idx="10"/>
          </p:nvPr>
        </p:nvSpPr>
        <p:spPr>
          <a:xfrm>
            <a:off x="274638" y="2125663"/>
            <a:ext cx="5167312" cy="4572000"/>
          </a:xfrm>
        </p:spPr>
        <p:txBody>
          <a:bodyPr lIns="182880" tIns="146304" rIns="182880" bIns="146304">
            <a:noAutofit/>
          </a:bodyPr>
          <a:lstStyle>
            <a:lvl1pPr marL="0" indent="0">
              <a:buNone/>
              <a:defRPr sz="2400" b="0" i="1">
                <a:latin typeface="+mn-lt"/>
              </a:defRPr>
            </a:lvl1pPr>
          </a:lstStyle>
          <a:p>
            <a:pPr lvl="0"/>
            <a:r>
              <a:rPr lang="en-US"/>
              <a:t>Edit Master text styles</a:t>
            </a:r>
          </a:p>
        </p:txBody>
      </p:sp>
    </p:spTree>
    <p:extLst>
      <p:ext uri="{BB962C8B-B14F-4D97-AF65-F5344CB8AC3E}">
        <p14:creationId xmlns:p14="http://schemas.microsoft.com/office/powerpoint/2010/main" val="672881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5310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36103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965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30115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86760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image" Target="../media/image1.emf"/><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theme" Target="../theme/theme2.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5"/>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3129357"/>
      </p:ext>
    </p:extLst>
  </p:cSld>
  <p:clrMap bg1="lt1" tx1="dk1" bg2="lt2" tx2="dk2" accent1="accent1" accent2="accent2" accent3="accent3" accent4="accent4" accent5="accent5" accent6="accent6" hlink="hlink" folHlink="folHlink"/>
  <p:sldLayoutIdLst>
    <p:sldLayoutId id="2147484550" r:id="rId1"/>
    <p:sldLayoutId id="2147484551" r:id="rId2"/>
    <p:sldLayoutId id="2147484552" r:id="rId3"/>
    <p:sldLayoutId id="2147484553" r:id="rId4"/>
    <p:sldLayoutId id="2147484554" r:id="rId5"/>
    <p:sldLayoutId id="2147484555" r:id="rId6"/>
    <p:sldLayoutId id="2147484556" r:id="rId7"/>
    <p:sldLayoutId id="2147484557" r:id="rId8"/>
    <p:sldLayoutId id="2147484558" r:id="rId9"/>
    <p:sldLayoutId id="2147484559" r:id="rId10"/>
    <p:sldLayoutId id="2147484560" r:id="rId11"/>
    <p:sldLayoutId id="2147484561" r:id="rId12"/>
    <p:sldLayoutId id="2147484562" r:id="rId13"/>
    <p:sldLayoutId id="2147484563" r:id="rId14"/>
    <p:sldLayoutId id="2147484564" r:id="rId15"/>
    <p:sldLayoutId id="2147484565" r:id="rId16"/>
    <p:sldLayoutId id="2147484566" r:id="rId17"/>
    <p:sldLayoutId id="2147484567" r:id="rId18"/>
    <p:sldLayoutId id="2147484568" r:id="rId19"/>
    <p:sldLayoutId id="2147484569" r:id="rId20"/>
    <p:sldLayoutId id="2147484570" r:id="rId21"/>
    <p:sldLayoutId id="2147484572" r:id="rId22"/>
    <p:sldLayoutId id="2147484573"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36.emf"/><Relationship Id="rId13" Type="http://schemas.openxmlformats.org/officeDocument/2006/relationships/image" Target="../media/image41.emf"/><Relationship Id="rId3" Type="http://schemas.openxmlformats.org/officeDocument/2006/relationships/image" Target="../media/image31.emf"/><Relationship Id="rId7" Type="http://schemas.openxmlformats.org/officeDocument/2006/relationships/image" Target="../media/image35.emf"/><Relationship Id="rId12" Type="http://schemas.openxmlformats.org/officeDocument/2006/relationships/image" Target="../media/image40.emf"/><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4.emf"/><Relationship Id="rId11" Type="http://schemas.openxmlformats.org/officeDocument/2006/relationships/image" Target="../media/image39.emf"/><Relationship Id="rId5" Type="http://schemas.openxmlformats.org/officeDocument/2006/relationships/image" Target="../media/image33.emf"/><Relationship Id="rId10" Type="http://schemas.openxmlformats.org/officeDocument/2006/relationships/image" Target="../media/image38.emf"/><Relationship Id="rId4" Type="http://schemas.openxmlformats.org/officeDocument/2006/relationships/image" Target="../media/image32.emf"/><Relationship Id="rId9" Type="http://schemas.openxmlformats.org/officeDocument/2006/relationships/image" Target="../media/image37.emf"/><Relationship Id="rId14" Type="http://schemas.openxmlformats.org/officeDocument/2006/relationships/image" Target="../media/image42.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8.xml"/><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8" Type="http://schemas.openxmlformats.org/officeDocument/2006/relationships/image" Target="../media/image35.emf"/><Relationship Id="rId13" Type="http://schemas.openxmlformats.org/officeDocument/2006/relationships/image" Target="../media/image40.emf"/><Relationship Id="rId3" Type="http://schemas.openxmlformats.org/officeDocument/2006/relationships/image" Target="../media/image30.png"/><Relationship Id="rId7" Type="http://schemas.openxmlformats.org/officeDocument/2006/relationships/image" Target="../media/image34.emf"/><Relationship Id="rId12" Type="http://schemas.openxmlformats.org/officeDocument/2006/relationships/image" Target="../media/image39.emf"/><Relationship Id="rId2" Type="http://schemas.openxmlformats.org/officeDocument/2006/relationships/notesSlide" Target="../notesSlides/notesSlide6.xml"/><Relationship Id="rId16" Type="http://schemas.openxmlformats.org/officeDocument/2006/relationships/image" Target="../media/image29.png"/><Relationship Id="rId1" Type="http://schemas.openxmlformats.org/officeDocument/2006/relationships/slideLayout" Target="../slideLayouts/slideLayout11.xml"/><Relationship Id="rId6" Type="http://schemas.openxmlformats.org/officeDocument/2006/relationships/image" Target="../media/image33.emf"/><Relationship Id="rId11" Type="http://schemas.openxmlformats.org/officeDocument/2006/relationships/image" Target="../media/image38.emf"/><Relationship Id="rId5" Type="http://schemas.openxmlformats.org/officeDocument/2006/relationships/image" Target="../media/image32.emf"/><Relationship Id="rId15" Type="http://schemas.openxmlformats.org/officeDocument/2006/relationships/image" Target="../media/image42.emf"/><Relationship Id="rId10" Type="http://schemas.openxmlformats.org/officeDocument/2006/relationships/image" Target="../media/image37.emf"/><Relationship Id="rId4" Type="http://schemas.openxmlformats.org/officeDocument/2006/relationships/image" Target="../media/image31.emf"/><Relationship Id="rId9" Type="http://schemas.openxmlformats.org/officeDocument/2006/relationships/image" Target="../media/image36.emf"/><Relationship Id="rId14" Type="http://schemas.openxmlformats.org/officeDocument/2006/relationships/image" Target="../media/image41.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Building Microsoft Graph Applications</a:t>
            </a:r>
          </a:p>
        </p:txBody>
      </p:sp>
      <p:sp>
        <p:nvSpPr>
          <p:cNvPr id="5" name="Text Placeholder 4"/>
          <p:cNvSpPr>
            <a:spLocks noGrp="1"/>
          </p:cNvSpPr>
          <p:nvPr>
            <p:ph type="body" sz="quarter" idx="12"/>
          </p:nvPr>
        </p:nvSpPr>
        <p:spPr/>
        <p:txBody>
          <a:bodyPr/>
          <a:lstStyle/>
          <a:p>
            <a:r>
              <a:rPr lang="en-US" dirty="0"/>
              <a:t>Build a .NET console application using Microsoft Graph</a:t>
            </a:r>
          </a:p>
        </p:txBody>
      </p:sp>
    </p:spTree>
    <p:extLst>
      <p:ext uri="{BB962C8B-B14F-4D97-AF65-F5344CB8AC3E}">
        <p14:creationId xmlns:p14="http://schemas.microsoft.com/office/powerpoint/2010/main" val="360788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Scenarios where this is useful</a:t>
            </a:r>
          </a:p>
        </p:txBody>
      </p:sp>
      <p:sp>
        <p:nvSpPr>
          <p:cNvPr id="3" name="Text Placeholder 2"/>
          <p:cNvSpPr>
            <a:spLocks noGrp="1"/>
          </p:cNvSpPr>
          <p:nvPr>
            <p:ph type="body" sz="quarter" idx="10"/>
          </p:nvPr>
        </p:nvSpPr>
        <p:spPr>
          <a:xfrm>
            <a:off x="465138" y="1919804"/>
            <a:ext cx="11533187" cy="1785104"/>
          </a:xfrm>
        </p:spPr>
        <p:txBody>
          <a:bodyPr/>
          <a:lstStyle/>
          <a:p>
            <a:pPr marL="342900" indent="-342900">
              <a:buFont typeface="Arial" panose="020B0604020202020204" pitchFamily="34" charset="0"/>
              <a:buChar char="•"/>
            </a:pPr>
            <a:r>
              <a:rPr lang="en-US" dirty="0"/>
              <a:t>Create an app that will automatically send status emails on behalf of the current user.</a:t>
            </a:r>
          </a:p>
          <a:p>
            <a:pPr marL="342900" indent="-342900">
              <a:buFont typeface="Arial" panose="020B0604020202020204" pitchFamily="34" charset="0"/>
              <a:buChar char="•"/>
            </a:pPr>
            <a:r>
              <a:rPr lang="en-US" dirty="0"/>
              <a:t>Integrate communications and operations processes to avoid forgetting important emails.</a:t>
            </a:r>
          </a:p>
          <a:p>
            <a:pPr marL="342900" indent="-342900">
              <a:buFont typeface="Arial" panose="020B0604020202020204" pitchFamily="34" charset="0"/>
              <a:buChar char="•"/>
            </a:pPr>
            <a:r>
              <a:rPr lang="en-US" dirty="0"/>
              <a:t>Extend JavaScript applications to work with the user’s OneDrive files.</a:t>
            </a:r>
          </a:p>
          <a:p>
            <a:pPr marL="342900" indent="-342900">
              <a:buFont typeface="Arial" panose="020B0604020202020204" pitchFamily="34" charset="0"/>
              <a:buChar char="•"/>
            </a:pPr>
            <a:r>
              <a:rPr lang="en-US" dirty="0"/>
              <a:t>Many more…</a:t>
            </a:r>
          </a:p>
          <a:p>
            <a:pPr marL="342900" indent="-342900">
              <a:buFont typeface="Arial" panose="020B0604020202020204" pitchFamily="34" charset="0"/>
              <a:buChar char="•"/>
            </a:pPr>
            <a:endParaRPr lang="en-US" dirty="0"/>
          </a:p>
        </p:txBody>
      </p:sp>
      <p:grpSp>
        <p:nvGrpSpPr>
          <p:cNvPr id="4" name="Group 3">
            <a:extLst>
              <a:ext uri="{FF2B5EF4-FFF2-40B4-BE49-F238E27FC236}">
                <a16:creationId xmlns:a16="http://schemas.microsoft.com/office/drawing/2014/main" id="{1C491A31-8790-4E1A-A53B-C6B1B864C645}"/>
              </a:ext>
            </a:extLst>
          </p:cNvPr>
          <p:cNvGrpSpPr/>
          <p:nvPr/>
        </p:nvGrpSpPr>
        <p:grpSpPr>
          <a:xfrm>
            <a:off x="3367761" y="3312543"/>
            <a:ext cx="5727939" cy="3270057"/>
            <a:chOff x="6099242" y="2710817"/>
            <a:chExt cx="4764434" cy="2988232"/>
          </a:xfrm>
        </p:grpSpPr>
        <p:sp>
          <p:nvSpPr>
            <p:cNvPr id="5" name="Oval 4">
              <a:extLst>
                <a:ext uri="{FF2B5EF4-FFF2-40B4-BE49-F238E27FC236}">
                  <a16:creationId xmlns:a16="http://schemas.microsoft.com/office/drawing/2014/main" id="{BD56669C-7D70-4C1E-B157-CC39CE3831EA}"/>
                </a:ext>
              </a:extLst>
            </p:cNvPr>
            <p:cNvSpPr/>
            <p:nvPr/>
          </p:nvSpPr>
          <p:spPr bwMode="auto">
            <a:xfrm>
              <a:off x="9071368" y="2968559"/>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607F8CFC-51E2-44BF-A5E2-499EAF73F5A3}"/>
                </a:ext>
              </a:extLst>
            </p:cNvPr>
            <p:cNvSpPr/>
            <p:nvPr/>
          </p:nvSpPr>
          <p:spPr bwMode="auto">
            <a:xfrm>
              <a:off x="9687696" y="3806585"/>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47D539B0-F3DC-4E0D-9C97-A134C240FD64}"/>
                </a:ext>
              </a:extLst>
            </p:cNvPr>
            <p:cNvSpPr/>
            <p:nvPr/>
          </p:nvSpPr>
          <p:spPr bwMode="auto">
            <a:xfrm>
              <a:off x="8463618" y="3509535"/>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9BF002F5-5359-4AD6-A3FA-E69E1EBDB7B6}"/>
                </a:ext>
              </a:extLst>
            </p:cNvPr>
            <p:cNvSpPr/>
            <p:nvPr/>
          </p:nvSpPr>
          <p:spPr bwMode="auto">
            <a:xfrm>
              <a:off x="6792743" y="4865445"/>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2DDB0BD9-D5E0-4537-A822-FDE4D7E5DB6F}"/>
                </a:ext>
              </a:extLst>
            </p:cNvPr>
            <p:cNvSpPr/>
            <p:nvPr/>
          </p:nvSpPr>
          <p:spPr bwMode="auto">
            <a:xfrm>
              <a:off x="7547281" y="3759959"/>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C18AC32E-3DE7-4572-8B69-D263A47E1769}"/>
                </a:ext>
              </a:extLst>
            </p:cNvPr>
            <p:cNvSpPr/>
            <p:nvPr/>
          </p:nvSpPr>
          <p:spPr bwMode="auto">
            <a:xfrm>
              <a:off x="7693739" y="3044293"/>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C3CD9012-6A56-4CB4-84DE-77724B0688FF}"/>
                </a:ext>
              </a:extLst>
            </p:cNvPr>
            <p:cNvSpPr/>
            <p:nvPr/>
          </p:nvSpPr>
          <p:spPr bwMode="auto">
            <a:xfrm>
              <a:off x="9085279" y="4408976"/>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986B5E42-A12F-47F8-8010-8CE50976D012}"/>
                </a:ext>
              </a:extLst>
            </p:cNvPr>
            <p:cNvSpPr/>
            <p:nvPr/>
          </p:nvSpPr>
          <p:spPr bwMode="auto">
            <a:xfrm>
              <a:off x="10059480" y="4569548"/>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A55820BA-3FE3-4C34-B912-AE62125E5EDF}"/>
                </a:ext>
              </a:extLst>
            </p:cNvPr>
            <p:cNvSpPr/>
            <p:nvPr/>
          </p:nvSpPr>
          <p:spPr bwMode="auto">
            <a:xfrm>
              <a:off x="8631302" y="5091324"/>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3DD49D71-13E7-4E11-B975-937ED5D9411D}"/>
                </a:ext>
              </a:extLst>
            </p:cNvPr>
            <p:cNvSpPr/>
            <p:nvPr/>
          </p:nvSpPr>
          <p:spPr bwMode="auto">
            <a:xfrm>
              <a:off x="7473126" y="5268661"/>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1CD78163-86F1-4D3E-995D-5E2E8AB875F9}"/>
                </a:ext>
              </a:extLst>
            </p:cNvPr>
            <p:cNvSpPr/>
            <p:nvPr/>
          </p:nvSpPr>
          <p:spPr bwMode="auto">
            <a:xfrm>
              <a:off x="6713570" y="4081782"/>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9F0E1FBA-E6FE-4323-BCF0-498847B3775A}"/>
                </a:ext>
              </a:extLst>
            </p:cNvPr>
            <p:cNvSpPr/>
            <p:nvPr/>
          </p:nvSpPr>
          <p:spPr bwMode="auto">
            <a:xfrm>
              <a:off x="7600899" y="4561402"/>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71273FEA-A177-4B39-A5FB-40C5C9E6543D}"/>
                </a:ext>
              </a:extLst>
            </p:cNvPr>
            <p:cNvSpPr/>
            <p:nvPr/>
          </p:nvSpPr>
          <p:spPr bwMode="auto">
            <a:xfrm>
              <a:off x="6844801" y="3170521"/>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486B0056-2E18-4A27-8C58-E2C35EDF34AB}"/>
                </a:ext>
              </a:extLst>
            </p:cNvPr>
            <p:cNvSpPr/>
            <p:nvPr/>
          </p:nvSpPr>
          <p:spPr bwMode="auto">
            <a:xfrm>
              <a:off x="9733927" y="2995987"/>
              <a:ext cx="178721" cy="17896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4C36D6A0-4CB2-4C31-9000-216AB1678266}"/>
                </a:ext>
              </a:extLst>
            </p:cNvPr>
            <p:cNvSpPr/>
            <p:nvPr/>
          </p:nvSpPr>
          <p:spPr bwMode="auto">
            <a:xfrm>
              <a:off x="10407057" y="3657138"/>
              <a:ext cx="178721" cy="17896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FBED6B6D-BFA9-4015-9E48-1FB2107FDA08}"/>
                </a:ext>
              </a:extLst>
            </p:cNvPr>
            <p:cNvSpPr/>
            <p:nvPr/>
          </p:nvSpPr>
          <p:spPr bwMode="auto">
            <a:xfrm>
              <a:off x="7355190" y="2855155"/>
              <a:ext cx="178721" cy="17896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36AF566B-D46A-4679-9886-9F6C47D448B8}"/>
                </a:ext>
              </a:extLst>
            </p:cNvPr>
            <p:cNvSpPr/>
            <p:nvPr/>
          </p:nvSpPr>
          <p:spPr bwMode="auto">
            <a:xfrm>
              <a:off x="6534850" y="3732759"/>
              <a:ext cx="178721" cy="17896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871E3045-5FEB-4B44-886F-074735276810}"/>
                </a:ext>
              </a:extLst>
            </p:cNvPr>
            <p:cNvSpPr/>
            <p:nvPr/>
          </p:nvSpPr>
          <p:spPr bwMode="auto">
            <a:xfrm>
              <a:off x="6291966" y="5282132"/>
              <a:ext cx="178721" cy="17896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2BC80BBB-9966-4FA0-A0C2-DD5E4C539B46}"/>
                </a:ext>
              </a:extLst>
            </p:cNvPr>
            <p:cNvSpPr txBox="1"/>
            <p:nvPr/>
          </p:nvSpPr>
          <p:spPr>
            <a:xfrm>
              <a:off x="9130454" y="2710817"/>
              <a:ext cx="1187118"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Groups</a:t>
              </a:r>
            </a:p>
          </p:txBody>
        </p:sp>
        <p:sp>
          <p:nvSpPr>
            <p:cNvPr id="24" name="TextBox 23">
              <a:extLst>
                <a:ext uri="{FF2B5EF4-FFF2-40B4-BE49-F238E27FC236}">
                  <a16:creationId xmlns:a16="http://schemas.microsoft.com/office/drawing/2014/main" id="{E00AF521-12E2-4681-BE74-1BC2E8F0B076}"/>
                </a:ext>
              </a:extLst>
            </p:cNvPr>
            <p:cNvSpPr txBox="1"/>
            <p:nvPr/>
          </p:nvSpPr>
          <p:spPr>
            <a:xfrm>
              <a:off x="9771469" y="3511538"/>
              <a:ext cx="1092207"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Files</a:t>
              </a:r>
            </a:p>
          </p:txBody>
        </p:sp>
        <p:sp>
          <p:nvSpPr>
            <p:cNvPr id="25" name="TextBox 24">
              <a:extLst>
                <a:ext uri="{FF2B5EF4-FFF2-40B4-BE49-F238E27FC236}">
                  <a16:creationId xmlns:a16="http://schemas.microsoft.com/office/drawing/2014/main" id="{3AD51D1E-0A8A-4B75-8EE9-63CB626BB29C}"/>
                </a:ext>
              </a:extLst>
            </p:cNvPr>
            <p:cNvSpPr txBox="1"/>
            <p:nvPr/>
          </p:nvSpPr>
          <p:spPr>
            <a:xfrm>
              <a:off x="8725429" y="3439662"/>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Calendar</a:t>
              </a:r>
            </a:p>
          </p:txBody>
        </p:sp>
        <p:cxnSp>
          <p:nvCxnSpPr>
            <p:cNvPr id="26" name="Straight Connector 25">
              <a:extLst>
                <a:ext uri="{FF2B5EF4-FFF2-40B4-BE49-F238E27FC236}">
                  <a16:creationId xmlns:a16="http://schemas.microsoft.com/office/drawing/2014/main" id="{A021CF1E-2109-4908-9494-4A9735758063}"/>
                </a:ext>
              </a:extLst>
            </p:cNvPr>
            <p:cNvCxnSpPr>
              <a:cxnSpLocks/>
              <a:stCxn id="5" idx="4"/>
              <a:endCxn id="7" idx="0"/>
            </p:cNvCxnSpPr>
            <p:nvPr/>
          </p:nvCxnSpPr>
          <p:spPr>
            <a:xfrm flipH="1">
              <a:off x="8663175" y="3380965"/>
              <a:ext cx="607750" cy="12857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96C722C-5105-414E-849E-CDA044D88ACF}"/>
                </a:ext>
              </a:extLst>
            </p:cNvPr>
            <p:cNvCxnSpPr>
              <a:cxnSpLocks/>
              <a:stCxn id="6" idx="1"/>
              <a:endCxn id="5" idx="4"/>
            </p:cNvCxnSpPr>
            <p:nvPr/>
          </p:nvCxnSpPr>
          <p:spPr>
            <a:xfrm flipH="1" flipV="1">
              <a:off x="9270925" y="3380965"/>
              <a:ext cx="475220" cy="48601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BD847D3-08E2-4809-97FC-45305D6ECE44}"/>
                </a:ext>
              </a:extLst>
            </p:cNvPr>
            <p:cNvCxnSpPr>
              <a:cxnSpLocks/>
              <a:stCxn id="18" idx="2"/>
              <a:endCxn id="5" idx="6"/>
            </p:cNvCxnSpPr>
            <p:nvPr/>
          </p:nvCxnSpPr>
          <p:spPr>
            <a:xfrm flipH="1">
              <a:off x="9470481" y="3085469"/>
              <a:ext cx="263446" cy="8929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F983815-0B9F-4E5A-BC06-DBE3358B51FB}"/>
                </a:ext>
              </a:extLst>
            </p:cNvPr>
            <p:cNvCxnSpPr>
              <a:cxnSpLocks/>
              <a:stCxn id="6" idx="7"/>
              <a:endCxn id="19" idx="2"/>
            </p:cNvCxnSpPr>
            <p:nvPr/>
          </p:nvCxnSpPr>
          <p:spPr>
            <a:xfrm flipV="1">
              <a:off x="10028360" y="3746620"/>
              <a:ext cx="378696" cy="1203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8A6A4F2-7C03-4E59-9F86-8D6A5CB7DFB4}"/>
                </a:ext>
              </a:extLst>
            </p:cNvPr>
            <p:cNvCxnSpPr>
              <a:stCxn id="12" idx="0"/>
              <a:endCxn id="6" idx="4"/>
            </p:cNvCxnSpPr>
            <p:nvPr/>
          </p:nvCxnSpPr>
          <p:spPr>
            <a:xfrm flipH="1" flipV="1">
              <a:off x="9887253" y="4218991"/>
              <a:ext cx="371784" cy="3505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9BA8403-BCB4-45AD-970C-EA700CAC75A0}"/>
                </a:ext>
              </a:extLst>
            </p:cNvPr>
            <p:cNvCxnSpPr>
              <a:cxnSpLocks/>
              <a:stCxn id="11" idx="7"/>
              <a:endCxn id="6" idx="3"/>
            </p:cNvCxnSpPr>
            <p:nvPr/>
          </p:nvCxnSpPr>
          <p:spPr>
            <a:xfrm flipV="1">
              <a:off x="9425943" y="4158596"/>
              <a:ext cx="320202" cy="31077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D8AB784-8D16-4D14-8163-E9C695E65961}"/>
                </a:ext>
              </a:extLst>
            </p:cNvPr>
            <p:cNvCxnSpPr>
              <a:stCxn id="7" idx="5"/>
              <a:endCxn id="11" idx="0"/>
            </p:cNvCxnSpPr>
            <p:nvPr/>
          </p:nvCxnSpPr>
          <p:spPr>
            <a:xfrm>
              <a:off x="8804282" y="3861546"/>
              <a:ext cx="480554" cy="54743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2D0B292-B2F1-4A8A-992E-31533960145F}"/>
                </a:ext>
              </a:extLst>
            </p:cNvPr>
            <p:cNvCxnSpPr>
              <a:cxnSpLocks/>
              <a:stCxn id="7" idx="3"/>
              <a:endCxn id="16" idx="0"/>
            </p:cNvCxnSpPr>
            <p:nvPr/>
          </p:nvCxnSpPr>
          <p:spPr>
            <a:xfrm flipH="1">
              <a:off x="7800456" y="3861546"/>
              <a:ext cx="721611" cy="6998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B005F4E-AA1D-4552-83C8-45FD8DC99194}"/>
                </a:ext>
              </a:extLst>
            </p:cNvPr>
            <p:cNvCxnSpPr>
              <a:cxnSpLocks/>
              <a:stCxn id="16" idx="7"/>
              <a:endCxn id="6" idx="3"/>
            </p:cNvCxnSpPr>
            <p:nvPr/>
          </p:nvCxnSpPr>
          <p:spPr>
            <a:xfrm flipV="1">
              <a:off x="7941563" y="4158596"/>
              <a:ext cx="1804582" cy="46320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2A98C9B-02D4-4EE2-8B10-384429FFF679}"/>
                </a:ext>
              </a:extLst>
            </p:cNvPr>
            <p:cNvCxnSpPr>
              <a:stCxn id="9" idx="6"/>
              <a:endCxn id="6" idx="2"/>
            </p:cNvCxnSpPr>
            <p:nvPr/>
          </p:nvCxnSpPr>
          <p:spPr>
            <a:xfrm>
              <a:off x="7946394" y="3966162"/>
              <a:ext cx="1741302" cy="4662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6B08C11-5333-4594-AA39-6DD3AC344BA2}"/>
                </a:ext>
              </a:extLst>
            </p:cNvPr>
            <p:cNvCxnSpPr>
              <a:stCxn id="16" idx="5"/>
              <a:endCxn id="13" idx="1"/>
            </p:cNvCxnSpPr>
            <p:nvPr/>
          </p:nvCxnSpPr>
          <p:spPr>
            <a:xfrm>
              <a:off x="7941563" y="4913413"/>
              <a:ext cx="748188" cy="23830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4DD470D-3592-4526-AEA5-8DC8B726C24A}"/>
                </a:ext>
              </a:extLst>
            </p:cNvPr>
            <p:cNvCxnSpPr>
              <a:cxnSpLocks/>
              <a:stCxn id="16" idx="6"/>
              <a:endCxn id="11" idx="2"/>
            </p:cNvCxnSpPr>
            <p:nvPr/>
          </p:nvCxnSpPr>
          <p:spPr>
            <a:xfrm flipV="1">
              <a:off x="8000012" y="4615179"/>
              <a:ext cx="1085267" cy="15242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614F331-1515-48CD-B2E0-4510BC705E43}"/>
                </a:ext>
              </a:extLst>
            </p:cNvPr>
            <p:cNvCxnSpPr>
              <a:stCxn id="16" idx="1"/>
              <a:endCxn id="9" idx="4"/>
            </p:cNvCxnSpPr>
            <p:nvPr/>
          </p:nvCxnSpPr>
          <p:spPr>
            <a:xfrm flipV="1">
              <a:off x="7659348" y="4172365"/>
              <a:ext cx="87490" cy="4494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3AE0524-5BB8-4C2B-BB3F-7554FDCA98E4}"/>
                </a:ext>
              </a:extLst>
            </p:cNvPr>
            <p:cNvCxnSpPr>
              <a:stCxn id="15" idx="6"/>
              <a:endCxn id="16" idx="2"/>
            </p:cNvCxnSpPr>
            <p:nvPr/>
          </p:nvCxnSpPr>
          <p:spPr>
            <a:xfrm>
              <a:off x="7112683" y="4287985"/>
              <a:ext cx="488216" cy="47962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AAF4CEA-4334-4FB5-AFBA-CBB7B3B9C32C}"/>
                </a:ext>
              </a:extLst>
            </p:cNvPr>
            <p:cNvCxnSpPr>
              <a:cxnSpLocks/>
              <a:stCxn id="15" idx="5"/>
              <a:endCxn id="8" idx="0"/>
            </p:cNvCxnSpPr>
            <p:nvPr/>
          </p:nvCxnSpPr>
          <p:spPr>
            <a:xfrm flipH="1">
              <a:off x="6992300" y="4433793"/>
              <a:ext cx="61934" cy="4316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FA3932B-F8FD-4414-92B0-7707325A97F8}"/>
                </a:ext>
              </a:extLst>
            </p:cNvPr>
            <p:cNvCxnSpPr>
              <a:stCxn id="8" idx="5"/>
              <a:endCxn id="14" idx="1"/>
            </p:cNvCxnSpPr>
            <p:nvPr/>
          </p:nvCxnSpPr>
          <p:spPr>
            <a:xfrm>
              <a:off x="7133407" y="5217455"/>
              <a:ext cx="398168" cy="11160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5541AF5-22C1-48D5-9346-1E252C9615F7}"/>
                </a:ext>
              </a:extLst>
            </p:cNvPr>
            <p:cNvCxnSpPr>
              <a:stCxn id="8" idx="6"/>
              <a:endCxn id="16" idx="3"/>
            </p:cNvCxnSpPr>
            <p:nvPr/>
          </p:nvCxnSpPr>
          <p:spPr>
            <a:xfrm flipV="1">
              <a:off x="7191856" y="4913413"/>
              <a:ext cx="467492" cy="15823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4C60EA6-A534-4A46-BA1E-971E69701682}"/>
                </a:ext>
              </a:extLst>
            </p:cNvPr>
            <p:cNvCxnSpPr>
              <a:stCxn id="14" idx="7"/>
              <a:endCxn id="16" idx="4"/>
            </p:cNvCxnSpPr>
            <p:nvPr/>
          </p:nvCxnSpPr>
          <p:spPr>
            <a:xfrm flipH="1" flipV="1">
              <a:off x="7800456" y="4973808"/>
              <a:ext cx="13334" cy="3552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6166033-CCB3-426B-A743-A494CCE3FE11}"/>
                </a:ext>
              </a:extLst>
            </p:cNvPr>
            <p:cNvCxnSpPr>
              <a:cxnSpLocks/>
              <a:stCxn id="22" idx="7"/>
              <a:endCxn id="8" idx="2"/>
            </p:cNvCxnSpPr>
            <p:nvPr/>
          </p:nvCxnSpPr>
          <p:spPr>
            <a:xfrm flipV="1">
              <a:off x="6444513" y="5071647"/>
              <a:ext cx="348230" cy="23669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4FAA4A2-B0FE-49DC-BA8E-23935835F3B4}"/>
                </a:ext>
              </a:extLst>
            </p:cNvPr>
            <p:cNvCxnSpPr>
              <a:cxnSpLocks/>
              <a:stCxn id="17" idx="3"/>
              <a:endCxn id="21" idx="7"/>
            </p:cNvCxnSpPr>
            <p:nvPr/>
          </p:nvCxnSpPr>
          <p:spPr>
            <a:xfrm flipH="1">
              <a:off x="6687397" y="3522532"/>
              <a:ext cx="215852" cy="23643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B8D5BCA-1493-4523-B4B0-CC2439E2D4FB}"/>
                </a:ext>
              </a:extLst>
            </p:cNvPr>
            <p:cNvCxnSpPr>
              <a:stCxn id="9" idx="0"/>
              <a:endCxn id="10" idx="4"/>
            </p:cNvCxnSpPr>
            <p:nvPr/>
          </p:nvCxnSpPr>
          <p:spPr>
            <a:xfrm flipV="1">
              <a:off x="7746838" y="3456699"/>
              <a:ext cx="146458" cy="3032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EA85FBD-E7ED-49D1-98C5-E5D58EA1EAFC}"/>
                </a:ext>
              </a:extLst>
            </p:cNvPr>
            <p:cNvCxnSpPr>
              <a:stCxn id="10" idx="2"/>
              <a:endCxn id="17" idx="6"/>
            </p:cNvCxnSpPr>
            <p:nvPr/>
          </p:nvCxnSpPr>
          <p:spPr>
            <a:xfrm flipH="1">
              <a:off x="7243914" y="3250496"/>
              <a:ext cx="449826" cy="12622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A795C6E-0301-4731-BEFD-8AD13863F48F}"/>
                </a:ext>
              </a:extLst>
            </p:cNvPr>
            <p:cNvCxnSpPr>
              <a:cxnSpLocks/>
              <a:stCxn id="10" idx="1"/>
              <a:endCxn id="20" idx="5"/>
            </p:cNvCxnSpPr>
            <p:nvPr/>
          </p:nvCxnSpPr>
          <p:spPr>
            <a:xfrm flipH="1" flipV="1">
              <a:off x="7507738" y="3007911"/>
              <a:ext cx="244451" cy="967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028A68E-8844-4476-AE7A-C223F772F922}"/>
                </a:ext>
              </a:extLst>
            </p:cNvPr>
            <p:cNvCxnSpPr>
              <a:stCxn id="10" idx="6"/>
              <a:endCxn id="5" idx="2"/>
            </p:cNvCxnSpPr>
            <p:nvPr/>
          </p:nvCxnSpPr>
          <p:spPr>
            <a:xfrm flipV="1">
              <a:off x="8092852" y="3174762"/>
              <a:ext cx="978516" cy="7573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818D99F-E3CC-4B10-A03F-CC9A444475A0}"/>
                </a:ext>
              </a:extLst>
            </p:cNvPr>
            <p:cNvCxnSpPr>
              <a:stCxn id="11" idx="6"/>
              <a:endCxn id="12" idx="2"/>
            </p:cNvCxnSpPr>
            <p:nvPr/>
          </p:nvCxnSpPr>
          <p:spPr>
            <a:xfrm>
              <a:off x="9484391" y="4615179"/>
              <a:ext cx="575089" cy="16057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818569B-BD39-49C1-9841-03570D60F0DF}"/>
                </a:ext>
              </a:extLst>
            </p:cNvPr>
            <p:cNvCxnSpPr>
              <a:stCxn id="13" idx="7"/>
              <a:endCxn id="11" idx="3"/>
            </p:cNvCxnSpPr>
            <p:nvPr/>
          </p:nvCxnSpPr>
          <p:spPr>
            <a:xfrm flipV="1">
              <a:off x="8971965" y="4760987"/>
              <a:ext cx="171762" cy="3907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BA737A1B-57AD-4300-ADE2-32996B8ABE74}"/>
                </a:ext>
              </a:extLst>
            </p:cNvPr>
            <p:cNvSpPr txBox="1"/>
            <p:nvPr/>
          </p:nvSpPr>
          <p:spPr>
            <a:xfrm>
              <a:off x="9296856" y="4265834"/>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Messages</a:t>
              </a:r>
            </a:p>
          </p:txBody>
        </p:sp>
        <p:sp>
          <p:nvSpPr>
            <p:cNvPr id="53" name="TextBox 52">
              <a:extLst>
                <a:ext uri="{FF2B5EF4-FFF2-40B4-BE49-F238E27FC236}">
                  <a16:creationId xmlns:a16="http://schemas.microsoft.com/office/drawing/2014/main" id="{1AD0BBE5-2057-4131-83AB-49D90525FAF5}"/>
                </a:ext>
              </a:extLst>
            </p:cNvPr>
            <p:cNvSpPr txBox="1"/>
            <p:nvPr/>
          </p:nvSpPr>
          <p:spPr>
            <a:xfrm>
              <a:off x="9622601" y="4828243"/>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Meetings</a:t>
              </a:r>
            </a:p>
          </p:txBody>
        </p:sp>
        <p:sp>
          <p:nvSpPr>
            <p:cNvPr id="54" name="TextBox 53">
              <a:extLst>
                <a:ext uri="{FF2B5EF4-FFF2-40B4-BE49-F238E27FC236}">
                  <a16:creationId xmlns:a16="http://schemas.microsoft.com/office/drawing/2014/main" id="{6DD44A02-DEDB-4616-A0D3-7959C279B7FB}"/>
                </a:ext>
              </a:extLst>
            </p:cNvPr>
            <p:cNvSpPr txBox="1"/>
            <p:nvPr/>
          </p:nvSpPr>
          <p:spPr>
            <a:xfrm>
              <a:off x="7818867" y="4651553"/>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User</a:t>
              </a:r>
            </a:p>
          </p:txBody>
        </p:sp>
        <p:sp>
          <p:nvSpPr>
            <p:cNvPr id="55" name="TextBox 54">
              <a:extLst>
                <a:ext uri="{FF2B5EF4-FFF2-40B4-BE49-F238E27FC236}">
                  <a16:creationId xmlns:a16="http://schemas.microsoft.com/office/drawing/2014/main" id="{C40B62BC-7B0B-4F32-A37D-8FF22F26D08A}"/>
                </a:ext>
              </a:extLst>
            </p:cNvPr>
            <p:cNvSpPr txBox="1"/>
            <p:nvPr/>
          </p:nvSpPr>
          <p:spPr>
            <a:xfrm>
              <a:off x="8898862" y="5180254"/>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People</a:t>
              </a:r>
            </a:p>
          </p:txBody>
        </p:sp>
        <p:sp>
          <p:nvSpPr>
            <p:cNvPr id="56" name="TextBox 55">
              <a:extLst>
                <a:ext uri="{FF2B5EF4-FFF2-40B4-BE49-F238E27FC236}">
                  <a16:creationId xmlns:a16="http://schemas.microsoft.com/office/drawing/2014/main" id="{95DB23A5-9D40-42A8-82FA-800B8094DBDE}"/>
                </a:ext>
              </a:extLst>
            </p:cNvPr>
            <p:cNvSpPr txBox="1"/>
            <p:nvPr/>
          </p:nvSpPr>
          <p:spPr>
            <a:xfrm>
              <a:off x="7749865" y="5297527"/>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Devices</a:t>
              </a:r>
            </a:p>
          </p:txBody>
        </p:sp>
        <p:sp>
          <p:nvSpPr>
            <p:cNvPr id="57" name="TextBox 56">
              <a:extLst>
                <a:ext uri="{FF2B5EF4-FFF2-40B4-BE49-F238E27FC236}">
                  <a16:creationId xmlns:a16="http://schemas.microsoft.com/office/drawing/2014/main" id="{9FD2E185-B805-4B8B-B522-C7126924ECB6}"/>
                </a:ext>
              </a:extLst>
            </p:cNvPr>
            <p:cNvSpPr txBox="1"/>
            <p:nvPr/>
          </p:nvSpPr>
          <p:spPr>
            <a:xfrm>
              <a:off x="6099242" y="4686156"/>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Coworkers</a:t>
              </a:r>
            </a:p>
          </p:txBody>
        </p:sp>
        <p:sp>
          <p:nvSpPr>
            <p:cNvPr id="58" name="TextBox 57">
              <a:extLst>
                <a:ext uri="{FF2B5EF4-FFF2-40B4-BE49-F238E27FC236}">
                  <a16:creationId xmlns:a16="http://schemas.microsoft.com/office/drawing/2014/main" id="{DF93D4CE-8D26-44BD-A8E1-135FEE357ED2}"/>
                </a:ext>
              </a:extLst>
            </p:cNvPr>
            <p:cNvSpPr txBox="1"/>
            <p:nvPr/>
          </p:nvSpPr>
          <p:spPr>
            <a:xfrm>
              <a:off x="6106936" y="4104468"/>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Insights</a:t>
              </a:r>
            </a:p>
          </p:txBody>
        </p:sp>
        <p:sp>
          <p:nvSpPr>
            <p:cNvPr id="59" name="TextBox 58">
              <a:extLst>
                <a:ext uri="{FF2B5EF4-FFF2-40B4-BE49-F238E27FC236}">
                  <a16:creationId xmlns:a16="http://schemas.microsoft.com/office/drawing/2014/main" id="{E641260B-16B7-4747-9E30-A24466211F83}"/>
                </a:ext>
              </a:extLst>
            </p:cNvPr>
            <p:cNvSpPr txBox="1"/>
            <p:nvPr/>
          </p:nvSpPr>
          <p:spPr>
            <a:xfrm>
              <a:off x="7119089" y="3581955"/>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Chats</a:t>
              </a:r>
            </a:p>
          </p:txBody>
        </p:sp>
        <p:sp>
          <p:nvSpPr>
            <p:cNvPr id="60" name="TextBox 59">
              <a:extLst>
                <a:ext uri="{FF2B5EF4-FFF2-40B4-BE49-F238E27FC236}">
                  <a16:creationId xmlns:a16="http://schemas.microsoft.com/office/drawing/2014/main" id="{59AA7461-9734-460C-9837-A68FF0FB5AAB}"/>
                </a:ext>
              </a:extLst>
            </p:cNvPr>
            <p:cNvSpPr txBox="1"/>
            <p:nvPr/>
          </p:nvSpPr>
          <p:spPr>
            <a:xfrm>
              <a:off x="7692893" y="2787687"/>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Teams</a:t>
              </a:r>
            </a:p>
          </p:txBody>
        </p:sp>
        <p:sp>
          <p:nvSpPr>
            <p:cNvPr id="61" name="TextBox 60">
              <a:extLst>
                <a:ext uri="{FF2B5EF4-FFF2-40B4-BE49-F238E27FC236}">
                  <a16:creationId xmlns:a16="http://schemas.microsoft.com/office/drawing/2014/main" id="{0D3DB46E-B167-4F0D-9CAE-ED8A8621BF78}"/>
                </a:ext>
              </a:extLst>
            </p:cNvPr>
            <p:cNvSpPr txBox="1"/>
            <p:nvPr/>
          </p:nvSpPr>
          <p:spPr>
            <a:xfrm>
              <a:off x="6722769" y="2891517"/>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Tasks</a:t>
              </a:r>
            </a:p>
          </p:txBody>
        </p:sp>
        <p:pic>
          <p:nvPicPr>
            <p:cNvPr id="62" name="Picture 61">
              <a:extLst>
                <a:ext uri="{FF2B5EF4-FFF2-40B4-BE49-F238E27FC236}">
                  <a16:creationId xmlns:a16="http://schemas.microsoft.com/office/drawing/2014/main" id="{A5F038B7-0D2B-4E62-A0D0-C98B73F4DE7F}"/>
                </a:ext>
              </a:extLst>
            </p:cNvPr>
            <p:cNvPicPr>
              <a:picLocks noChangeAspect="1"/>
            </p:cNvPicPr>
            <p:nvPr/>
          </p:nvPicPr>
          <p:blipFill>
            <a:blip r:embed="rId3"/>
            <a:stretch>
              <a:fillRect/>
            </a:stretch>
          </p:blipFill>
          <p:spPr>
            <a:xfrm>
              <a:off x="8561643" y="3606607"/>
              <a:ext cx="210414" cy="199677"/>
            </a:xfrm>
            <a:prstGeom prst="rect">
              <a:avLst/>
            </a:prstGeom>
          </p:spPr>
        </p:pic>
        <p:pic>
          <p:nvPicPr>
            <p:cNvPr id="63" name="Picture 62">
              <a:extLst>
                <a:ext uri="{FF2B5EF4-FFF2-40B4-BE49-F238E27FC236}">
                  <a16:creationId xmlns:a16="http://schemas.microsoft.com/office/drawing/2014/main" id="{2418F595-E191-4669-8705-3F02326822FC}"/>
                </a:ext>
              </a:extLst>
            </p:cNvPr>
            <p:cNvPicPr>
              <a:picLocks noChangeAspect="1"/>
            </p:cNvPicPr>
            <p:nvPr/>
          </p:nvPicPr>
          <p:blipFill>
            <a:blip r:embed="rId4"/>
            <a:stretch>
              <a:fillRect/>
            </a:stretch>
          </p:blipFill>
          <p:spPr>
            <a:xfrm>
              <a:off x="7647357" y="3886648"/>
              <a:ext cx="210414" cy="199677"/>
            </a:xfrm>
            <a:prstGeom prst="rect">
              <a:avLst/>
            </a:prstGeom>
          </p:spPr>
        </p:pic>
        <p:pic>
          <p:nvPicPr>
            <p:cNvPr id="64" name="Picture 63">
              <a:extLst>
                <a:ext uri="{FF2B5EF4-FFF2-40B4-BE49-F238E27FC236}">
                  <a16:creationId xmlns:a16="http://schemas.microsoft.com/office/drawing/2014/main" id="{45F59C5C-1A3D-441F-847D-8079884E7DD7}"/>
                </a:ext>
              </a:extLst>
            </p:cNvPr>
            <p:cNvPicPr>
              <a:picLocks noChangeAspect="1"/>
            </p:cNvPicPr>
            <p:nvPr/>
          </p:nvPicPr>
          <p:blipFill>
            <a:blip r:embed="rId5"/>
            <a:stretch>
              <a:fillRect/>
            </a:stretch>
          </p:blipFill>
          <p:spPr>
            <a:xfrm>
              <a:off x="8725389" y="5244155"/>
              <a:ext cx="210414" cy="127067"/>
            </a:xfrm>
            <a:prstGeom prst="rect">
              <a:avLst/>
            </a:prstGeom>
          </p:spPr>
        </p:pic>
        <p:pic>
          <p:nvPicPr>
            <p:cNvPr id="65" name="Picture 64">
              <a:extLst>
                <a:ext uri="{FF2B5EF4-FFF2-40B4-BE49-F238E27FC236}">
                  <a16:creationId xmlns:a16="http://schemas.microsoft.com/office/drawing/2014/main" id="{44679DC6-9228-4610-8083-BEAF918F0D56}"/>
                </a:ext>
              </a:extLst>
            </p:cNvPr>
            <p:cNvPicPr>
              <a:picLocks noChangeAspect="1"/>
            </p:cNvPicPr>
            <p:nvPr/>
          </p:nvPicPr>
          <p:blipFill>
            <a:blip r:embed="rId6"/>
            <a:stretch>
              <a:fillRect/>
            </a:stretch>
          </p:blipFill>
          <p:spPr>
            <a:xfrm>
              <a:off x="9783726" y="3900268"/>
              <a:ext cx="210414" cy="239105"/>
            </a:xfrm>
            <a:prstGeom prst="rect">
              <a:avLst/>
            </a:prstGeom>
          </p:spPr>
        </p:pic>
        <p:pic>
          <p:nvPicPr>
            <p:cNvPr id="66" name="Picture 65">
              <a:extLst>
                <a:ext uri="{FF2B5EF4-FFF2-40B4-BE49-F238E27FC236}">
                  <a16:creationId xmlns:a16="http://schemas.microsoft.com/office/drawing/2014/main" id="{F2E0F165-63A9-49EB-95F1-D986D2C33D2C}"/>
                </a:ext>
              </a:extLst>
            </p:cNvPr>
            <p:cNvPicPr>
              <a:picLocks noChangeAspect="1"/>
            </p:cNvPicPr>
            <p:nvPr/>
          </p:nvPicPr>
          <p:blipFill>
            <a:blip r:embed="rId7"/>
            <a:stretch>
              <a:fillRect/>
            </a:stretch>
          </p:blipFill>
          <p:spPr>
            <a:xfrm>
              <a:off x="9185639" y="4532969"/>
              <a:ext cx="210414" cy="169423"/>
            </a:xfrm>
            <a:prstGeom prst="rect">
              <a:avLst/>
            </a:prstGeom>
          </p:spPr>
        </p:pic>
        <p:pic>
          <p:nvPicPr>
            <p:cNvPr id="67" name="Picture 66">
              <a:extLst>
                <a:ext uri="{FF2B5EF4-FFF2-40B4-BE49-F238E27FC236}">
                  <a16:creationId xmlns:a16="http://schemas.microsoft.com/office/drawing/2014/main" id="{67A1C4BD-8C37-4D24-BA73-2DE9B25C205D}"/>
                </a:ext>
              </a:extLst>
            </p:cNvPr>
            <p:cNvPicPr>
              <a:picLocks noChangeAspect="1"/>
            </p:cNvPicPr>
            <p:nvPr/>
          </p:nvPicPr>
          <p:blipFill>
            <a:blip r:embed="rId8"/>
            <a:stretch>
              <a:fillRect/>
            </a:stretch>
          </p:blipFill>
          <p:spPr>
            <a:xfrm>
              <a:off x="7785514" y="3140064"/>
              <a:ext cx="210414" cy="219080"/>
            </a:xfrm>
            <a:prstGeom prst="rect">
              <a:avLst/>
            </a:prstGeom>
          </p:spPr>
        </p:pic>
        <p:pic>
          <p:nvPicPr>
            <p:cNvPr id="68" name="Picture 67">
              <a:extLst>
                <a:ext uri="{FF2B5EF4-FFF2-40B4-BE49-F238E27FC236}">
                  <a16:creationId xmlns:a16="http://schemas.microsoft.com/office/drawing/2014/main" id="{00122BE6-3FBC-42F7-9413-62C9E699AF97}"/>
                </a:ext>
              </a:extLst>
            </p:cNvPr>
            <p:cNvPicPr>
              <a:picLocks noChangeAspect="1"/>
            </p:cNvPicPr>
            <p:nvPr/>
          </p:nvPicPr>
          <p:blipFill>
            <a:blip r:embed="rId9"/>
            <a:stretch>
              <a:fillRect/>
            </a:stretch>
          </p:blipFill>
          <p:spPr>
            <a:xfrm>
              <a:off x="10134785" y="4775883"/>
              <a:ext cx="210414" cy="163372"/>
            </a:xfrm>
            <a:prstGeom prst="rect">
              <a:avLst/>
            </a:prstGeom>
          </p:spPr>
        </p:pic>
        <p:pic>
          <p:nvPicPr>
            <p:cNvPr id="69" name="Picture 68">
              <a:extLst>
                <a:ext uri="{FF2B5EF4-FFF2-40B4-BE49-F238E27FC236}">
                  <a16:creationId xmlns:a16="http://schemas.microsoft.com/office/drawing/2014/main" id="{48455F34-9E0D-40B7-8224-2CB32A5A62FC}"/>
                </a:ext>
              </a:extLst>
            </p:cNvPr>
            <p:cNvPicPr>
              <a:picLocks noChangeAspect="1"/>
            </p:cNvPicPr>
            <p:nvPr/>
          </p:nvPicPr>
          <p:blipFill>
            <a:blip r:embed="rId4"/>
            <a:stretch>
              <a:fillRect/>
            </a:stretch>
          </p:blipFill>
          <p:spPr>
            <a:xfrm>
              <a:off x="10247076" y="4643270"/>
              <a:ext cx="170845" cy="162128"/>
            </a:xfrm>
            <a:prstGeom prst="rect">
              <a:avLst/>
            </a:prstGeom>
          </p:spPr>
        </p:pic>
        <p:pic>
          <p:nvPicPr>
            <p:cNvPr id="70" name="Picture 69">
              <a:extLst>
                <a:ext uri="{FF2B5EF4-FFF2-40B4-BE49-F238E27FC236}">
                  <a16:creationId xmlns:a16="http://schemas.microsoft.com/office/drawing/2014/main" id="{CE74490C-1246-4B60-A531-53A540915B33}"/>
                </a:ext>
              </a:extLst>
            </p:cNvPr>
            <p:cNvPicPr>
              <a:picLocks noChangeAspect="1"/>
            </p:cNvPicPr>
            <p:nvPr/>
          </p:nvPicPr>
          <p:blipFill>
            <a:blip r:embed="rId9"/>
            <a:stretch>
              <a:fillRect/>
            </a:stretch>
          </p:blipFill>
          <p:spPr>
            <a:xfrm>
              <a:off x="9189232" y="3111928"/>
              <a:ext cx="210414" cy="163372"/>
            </a:xfrm>
            <a:prstGeom prst="rect">
              <a:avLst/>
            </a:prstGeom>
          </p:spPr>
        </p:pic>
        <p:pic>
          <p:nvPicPr>
            <p:cNvPr id="71" name="Picture 70">
              <a:extLst>
                <a:ext uri="{FF2B5EF4-FFF2-40B4-BE49-F238E27FC236}">
                  <a16:creationId xmlns:a16="http://schemas.microsoft.com/office/drawing/2014/main" id="{2D87F0FA-8E4D-42AB-8B97-1AD3EDEC6D08}"/>
                </a:ext>
              </a:extLst>
            </p:cNvPr>
            <p:cNvPicPr>
              <a:picLocks noChangeAspect="1"/>
            </p:cNvPicPr>
            <p:nvPr/>
          </p:nvPicPr>
          <p:blipFill>
            <a:blip r:embed="rId10"/>
            <a:stretch>
              <a:fillRect/>
            </a:stretch>
          </p:blipFill>
          <p:spPr>
            <a:xfrm>
              <a:off x="7711302" y="4661716"/>
              <a:ext cx="210414" cy="211778"/>
            </a:xfrm>
            <a:prstGeom prst="rect">
              <a:avLst/>
            </a:prstGeom>
          </p:spPr>
        </p:pic>
        <p:pic>
          <p:nvPicPr>
            <p:cNvPr id="72" name="Picture 71">
              <a:extLst>
                <a:ext uri="{FF2B5EF4-FFF2-40B4-BE49-F238E27FC236}">
                  <a16:creationId xmlns:a16="http://schemas.microsoft.com/office/drawing/2014/main" id="{27D75098-2809-43DB-AD5A-52C81E85CDF2}"/>
                </a:ext>
              </a:extLst>
            </p:cNvPr>
            <p:cNvPicPr>
              <a:picLocks noChangeAspect="1"/>
            </p:cNvPicPr>
            <p:nvPr/>
          </p:nvPicPr>
          <p:blipFill>
            <a:blip r:embed="rId11"/>
            <a:stretch>
              <a:fillRect/>
            </a:stretch>
          </p:blipFill>
          <p:spPr>
            <a:xfrm>
              <a:off x="7580544" y="5390071"/>
              <a:ext cx="210414" cy="175474"/>
            </a:xfrm>
            <a:prstGeom prst="rect">
              <a:avLst/>
            </a:prstGeom>
          </p:spPr>
        </p:pic>
        <p:pic>
          <p:nvPicPr>
            <p:cNvPr id="73" name="Picture 72">
              <a:extLst>
                <a:ext uri="{FF2B5EF4-FFF2-40B4-BE49-F238E27FC236}">
                  <a16:creationId xmlns:a16="http://schemas.microsoft.com/office/drawing/2014/main" id="{48D724C8-01B8-4662-A08F-BEEC99C63961}"/>
                </a:ext>
              </a:extLst>
            </p:cNvPr>
            <p:cNvPicPr>
              <a:picLocks noChangeAspect="1"/>
            </p:cNvPicPr>
            <p:nvPr/>
          </p:nvPicPr>
          <p:blipFill>
            <a:blip r:embed="rId12"/>
            <a:stretch>
              <a:fillRect/>
            </a:stretch>
          </p:blipFill>
          <p:spPr>
            <a:xfrm>
              <a:off x="6958016" y="3255984"/>
              <a:ext cx="210414" cy="243153"/>
            </a:xfrm>
            <a:prstGeom prst="rect">
              <a:avLst/>
            </a:prstGeom>
          </p:spPr>
        </p:pic>
        <p:pic>
          <p:nvPicPr>
            <p:cNvPr id="74" name="Picture 73">
              <a:extLst>
                <a:ext uri="{FF2B5EF4-FFF2-40B4-BE49-F238E27FC236}">
                  <a16:creationId xmlns:a16="http://schemas.microsoft.com/office/drawing/2014/main" id="{D7A87B86-DCC5-42C7-ADAF-3393102E98C8}"/>
                </a:ext>
              </a:extLst>
            </p:cNvPr>
            <p:cNvPicPr>
              <a:picLocks noChangeAspect="1"/>
            </p:cNvPicPr>
            <p:nvPr/>
          </p:nvPicPr>
          <p:blipFill rotWithShape="1">
            <a:blip r:embed="rId13">
              <a:biLevel thresh="50000"/>
            </a:blip>
            <a:srcRect r="-616" b="33950"/>
            <a:stretch/>
          </p:blipFill>
          <p:spPr>
            <a:xfrm>
              <a:off x="6813647" y="4178867"/>
              <a:ext cx="210414" cy="189820"/>
            </a:xfrm>
            <a:prstGeom prst="rect">
              <a:avLst/>
            </a:prstGeom>
          </p:spPr>
        </p:pic>
        <p:pic>
          <p:nvPicPr>
            <p:cNvPr id="75" name="Picture 74">
              <a:extLst>
                <a:ext uri="{FF2B5EF4-FFF2-40B4-BE49-F238E27FC236}">
                  <a16:creationId xmlns:a16="http://schemas.microsoft.com/office/drawing/2014/main" id="{BA8E7100-5154-4AAA-8050-A79FB616C260}"/>
                </a:ext>
              </a:extLst>
            </p:cNvPr>
            <p:cNvPicPr>
              <a:picLocks noChangeAspect="1"/>
            </p:cNvPicPr>
            <p:nvPr/>
          </p:nvPicPr>
          <p:blipFill>
            <a:blip r:embed="rId14">
              <a:biLevel thresh="50000"/>
            </a:blip>
            <a:stretch>
              <a:fillRect/>
            </a:stretch>
          </p:blipFill>
          <p:spPr>
            <a:xfrm>
              <a:off x="6883345" y="4960161"/>
              <a:ext cx="210414" cy="224745"/>
            </a:xfrm>
            <a:prstGeom prst="rect">
              <a:avLst/>
            </a:prstGeom>
          </p:spPr>
        </p:pic>
        <p:cxnSp>
          <p:nvCxnSpPr>
            <p:cNvPr id="76" name="Straight Connector 75">
              <a:extLst>
                <a:ext uri="{FF2B5EF4-FFF2-40B4-BE49-F238E27FC236}">
                  <a16:creationId xmlns:a16="http://schemas.microsoft.com/office/drawing/2014/main" id="{055CFE27-EDEB-4020-B4EA-3A2ED133E5C2}"/>
                </a:ext>
              </a:extLst>
            </p:cNvPr>
            <p:cNvCxnSpPr>
              <a:stCxn id="9" idx="3"/>
              <a:endCxn id="8" idx="7"/>
            </p:cNvCxnSpPr>
            <p:nvPr/>
          </p:nvCxnSpPr>
          <p:spPr>
            <a:xfrm flipH="1">
              <a:off x="7133407" y="4111970"/>
              <a:ext cx="472323" cy="81387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B67F2ABB-02A3-4913-A7B0-9B3F379C6705}"/>
                </a:ext>
              </a:extLst>
            </p:cNvPr>
            <p:cNvSpPr txBox="1"/>
            <p:nvPr/>
          </p:nvSpPr>
          <p:spPr>
            <a:xfrm>
              <a:off x="8015991" y="4039324"/>
              <a:ext cx="1289456"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Microsoft Graph</a:t>
              </a:r>
            </a:p>
          </p:txBody>
        </p:sp>
        <p:cxnSp>
          <p:nvCxnSpPr>
            <p:cNvPr id="78" name="Straight Connector 77">
              <a:extLst>
                <a:ext uri="{FF2B5EF4-FFF2-40B4-BE49-F238E27FC236}">
                  <a16:creationId xmlns:a16="http://schemas.microsoft.com/office/drawing/2014/main" id="{94B060FF-8647-423C-BA9A-604FC96CF43E}"/>
                </a:ext>
              </a:extLst>
            </p:cNvPr>
            <p:cNvCxnSpPr>
              <a:endCxn id="10" idx="5"/>
            </p:cNvCxnSpPr>
            <p:nvPr/>
          </p:nvCxnSpPr>
          <p:spPr>
            <a:xfrm flipH="1" flipV="1">
              <a:off x="8034403" y="3396304"/>
              <a:ext cx="452010" cy="18662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2585185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3686924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693203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Build a JavaScript application using Microsoft Graph</a:t>
            </a:r>
            <a:br>
              <a:rPr lang="en-US" dirty="0"/>
            </a:br>
            <a:endParaRPr lang="en-US" dirty="0"/>
          </a:p>
        </p:txBody>
      </p:sp>
      <p:sp>
        <p:nvSpPr>
          <p:cNvPr id="5" name="Text Placeholder 4"/>
          <p:cNvSpPr>
            <a:spLocks noGrp="1"/>
          </p:cNvSpPr>
          <p:nvPr>
            <p:ph type="body" sz="quarter" idx="10"/>
          </p:nvPr>
        </p:nvSpPr>
        <p:spPr/>
        <p:txBody>
          <a:bodyPr/>
          <a:lstStyle/>
          <a:p>
            <a:r>
              <a:rPr lang="en-US" dirty="0"/>
              <a:t>Application registration</a:t>
            </a:r>
          </a:p>
          <a:p>
            <a:r>
              <a:rPr lang="en-US" dirty="0"/>
              <a:t>Obtaining Packages</a:t>
            </a:r>
          </a:p>
          <a:p>
            <a:r>
              <a:rPr lang="en-US" dirty="0"/>
              <a:t>Application experience</a:t>
            </a:r>
          </a:p>
          <a:p>
            <a:r>
              <a:rPr lang="en-US" dirty="0"/>
              <a:t>Overview of the sample</a:t>
            </a:r>
          </a:p>
        </p:txBody>
      </p:sp>
    </p:spTree>
    <p:extLst>
      <p:ext uri="{BB962C8B-B14F-4D97-AF65-F5344CB8AC3E}">
        <p14:creationId xmlns:p14="http://schemas.microsoft.com/office/powerpoint/2010/main" val="226507361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a JavaScript application using Microsoft Graph</a:t>
            </a:r>
            <a:br>
              <a:rPr lang="en-US" dirty="0"/>
            </a:br>
            <a:endParaRPr lang="en-US" dirty="0"/>
          </a:p>
        </p:txBody>
      </p:sp>
    </p:spTree>
    <p:extLst>
      <p:ext uri="{BB962C8B-B14F-4D97-AF65-F5344CB8AC3E}">
        <p14:creationId xmlns:p14="http://schemas.microsoft.com/office/powerpoint/2010/main" val="257649439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Application registration</a:t>
            </a:r>
          </a:p>
        </p:txBody>
      </p:sp>
      <p:sp>
        <p:nvSpPr>
          <p:cNvPr id="2" name="Text Placeholder 1"/>
          <p:cNvSpPr>
            <a:spLocks noGrp="1"/>
          </p:cNvSpPr>
          <p:nvPr>
            <p:ph type="body" sz="quarter" idx="11"/>
          </p:nvPr>
        </p:nvSpPr>
        <p:spPr>
          <a:xfrm>
            <a:off x="2259214" y="4782956"/>
            <a:ext cx="3690937" cy="1038746"/>
          </a:xfrm>
        </p:spPr>
        <p:txBody>
          <a:bodyPr/>
          <a:lstStyle/>
          <a:p>
            <a:r>
              <a:rPr lang="en-US" dirty="0">
                <a:latin typeface="+mj-lt"/>
              </a:rPr>
              <a:t>Create a new application</a:t>
            </a:r>
          </a:p>
          <a:p>
            <a:r>
              <a:rPr lang="en-US" b="0" dirty="0">
                <a:solidFill>
                  <a:schemeClr val="tx1"/>
                </a:solidFill>
              </a:rPr>
              <a:t>Create a new application in the Application Registration Portal. A unique identifier is created for your app.</a:t>
            </a:r>
          </a:p>
        </p:txBody>
      </p:sp>
      <p:sp>
        <p:nvSpPr>
          <p:cNvPr id="4" name="Text Placeholder 3"/>
          <p:cNvSpPr>
            <a:spLocks noGrp="1"/>
          </p:cNvSpPr>
          <p:nvPr>
            <p:ph type="body" sz="quarter" idx="12"/>
          </p:nvPr>
        </p:nvSpPr>
        <p:spPr>
          <a:xfrm>
            <a:off x="6180339" y="4782956"/>
            <a:ext cx="3690937" cy="1038746"/>
          </a:xfrm>
        </p:spPr>
        <p:txBody>
          <a:bodyPr/>
          <a:lstStyle/>
          <a:p>
            <a:r>
              <a:rPr lang="en-US" b="1" dirty="0"/>
              <a:t>Add a Web platform</a:t>
            </a:r>
          </a:p>
          <a:p>
            <a:r>
              <a:rPr lang="en-US" dirty="0">
                <a:solidFill>
                  <a:schemeClr val="tx1"/>
                </a:solidFill>
                <a:latin typeface="+mn-lt"/>
              </a:rPr>
              <a:t>Add a Web platform to your application registration. Enable the “Allow Implicit Flow” checkbox, and provide the redirect URL.</a:t>
            </a:r>
          </a:p>
        </p:txBody>
      </p:sp>
      <p:pic>
        <p:nvPicPr>
          <p:cNvPr id="15" name="Picture Placeholder 14"/>
          <p:cNvPicPr>
            <a:picLocks noGrp="1" noChangeAspect="1"/>
          </p:cNvPicPr>
          <p:nvPr>
            <p:ph type="pic" sz="quarter" idx="14"/>
          </p:nvPr>
        </p:nvPicPr>
        <p:blipFill>
          <a:blip r:embed="rId3"/>
          <a:srcRect t="755" b="755"/>
          <a:stretch>
            <a:fillRect/>
          </a:stretch>
        </p:blipFill>
        <p:spPr>
          <a:xfrm>
            <a:off x="2259214" y="1925457"/>
            <a:ext cx="3690937" cy="2654300"/>
          </a:xfrm>
          <a:prstGeom prst="rect">
            <a:avLst/>
          </a:prstGeom>
          <a:ln>
            <a:solidFill>
              <a:schemeClr val="tx1"/>
            </a:solidFill>
          </a:ln>
        </p:spPr>
      </p:pic>
      <p:pic>
        <p:nvPicPr>
          <p:cNvPr id="18" name="Picture Placeholder 17"/>
          <p:cNvPicPr>
            <a:picLocks noGrp="1" noChangeAspect="1"/>
          </p:cNvPicPr>
          <p:nvPr>
            <p:ph type="pic" sz="quarter" idx="15"/>
          </p:nvPr>
        </p:nvPicPr>
        <p:blipFill>
          <a:blip r:embed="rId4"/>
          <a:srcRect l="1913" r="1913"/>
          <a:stretch>
            <a:fillRect/>
          </a:stretch>
        </p:blipFill>
        <p:spPr>
          <a:xfrm>
            <a:off x="6183513" y="1925457"/>
            <a:ext cx="3679825" cy="2654300"/>
          </a:xfrm>
          <a:prstGeom prst="rect">
            <a:avLst/>
          </a:prstGeom>
          <a:ln>
            <a:solidFill>
              <a:schemeClr val="tx1"/>
            </a:solidFill>
          </a:ln>
        </p:spPr>
      </p:pic>
    </p:spTree>
    <p:extLst>
      <p:ext uri="{BB962C8B-B14F-4D97-AF65-F5344CB8AC3E}">
        <p14:creationId xmlns:p14="http://schemas.microsoft.com/office/powerpoint/2010/main" val="53874564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MSAL Package Installation</a:t>
            </a:r>
          </a:p>
        </p:txBody>
      </p:sp>
      <p:sp>
        <p:nvSpPr>
          <p:cNvPr id="4" name="Text Placeholder 3"/>
          <p:cNvSpPr>
            <a:spLocks noGrp="1"/>
          </p:cNvSpPr>
          <p:nvPr>
            <p:ph type="body" sz="quarter" idx="10"/>
          </p:nvPr>
        </p:nvSpPr>
        <p:spPr>
          <a:xfrm>
            <a:off x="465138" y="1919804"/>
            <a:ext cx="11533187" cy="2191369"/>
          </a:xfrm>
        </p:spPr>
        <p:txBody>
          <a:bodyPr/>
          <a:lstStyle/>
          <a:p>
            <a:r>
              <a:rPr lang="en-US" dirty="0">
                <a:solidFill>
                  <a:schemeClr val="accent1"/>
                </a:solidFill>
                <a:latin typeface="+mj-lt"/>
              </a:rPr>
              <a:t>NPM:</a:t>
            </a:r>
          </a:p>
          <a:p>
            <a:r>
              <a:rPr lang="en-US" b="0" dirty="0" err="1">
                <a:solidFill>
                  <a:schemeClr val="tx1"/>
                </a:solidFill>
              </a:rPr>
              <a:t>npm</a:t>
            </a:r>
            <a:r>
              <a:rPr lang="en-US" b="0" dirty="0">
                <a:solidFill>
                  <a:schemeClr val="tx1"/>
                </a:solidFill>
              </a:rPr>
              <a:t> install </a:t>
            </a:r>
            <a:r>
              <a:rPr lang="en-US" b="0" dirty="0" err="1">
                <a:solidFill>
                  <a:schemeClr val="tx1"/>
                </a:solidFill>
              </a:rPr>
              <a:t>msal</a:t>
            </a:r>
            <a:endParaRPr lang="en-US" b="0" dirty="0">
              <a:solidFill>
                <a:schemeClr val="tx1"/>
              </a:solidFill>
            </a:endParaRPr>
          </a:p>
          <a:p>
            <a:endParaRPr lang="en-US" dirty="0"/>
          </a:p>
          <a:p>
            <a:r>
              <a:rPr lang="en-US" dirty="0">
                <a:solidFill>
                  <a:schemeClr val="accent1"/>
                </a:solidFill>
                <a:latin typeface="+mj-lt"/>
              </a:rPr>
              <a:t>CDN:</a:t>
            </a:r>
          </a:p>
          <a:p>
            <a:r>
              <a:rPr lang="en-US" dirty="0"/>
              <a:t>https://secure.aadcdn.microsoftonline-p.com/lib/0.1.1/js/msal.min.js</a:t>
            </a:r>
          </a:p>
          <a:p>
            <a:endParaRPr lang="en-US" b="0" dirty="0">
              <a:solidFill>
                <a:schemeClr val="tx1"/>
              </a:solidFill>
            </a:endParaRPr>
          </a:p>
        </p:txBody>
      </p:sp>
    </p:spTree>
    <p:extLst>
      <p:ext uri="{BB962C8B-B14F-4D97-AF65-F5344CB8AC3E}">
        <p14:creationId xmlns:p14="http://schemas.microsoft.com/office/powerpoint/2010/main" val="259945711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Application experience</a:t>
            </a:r>
          </a:p>
        </p:txBody>
      </p:sp>
      <p:sp>
        <p:nvSpPr>
          <p:cNvPr id="6" name="Text Placeholder 5"/>
          <p:cNvSpPr>
            <a:spLocks noGrp="1"/>
          </p:cNvSpPr>
          <p:nvPr>
            <p:ph type="body" sz="quarter" idx="11"/>
          </p:nvPr>
        </p:nvSpPr>
        <p:spPr>
          <a:xfrm>
            <a:off x="465138" y="5026024"/>
            <a:ext cx="3690937" cy="807913"/>
          </a:xfrm>
        </p:spPr>
        <p:txBody>
          <a:bodyPr/>
          <a:lstStyle/>
          <a:p>
            <a:r>
              <a:rPr lang="en-US" dirty="0">
                <a:latin typeface="+mj-lt"/>
              </a:rPr>
              <a:t>User prompted to sign in</a:t>
            </a:r>
          </a:p>
          <a:p>
            <a:r>
              <a:rPr lang="en-US" b="0" dirty="0">
                <a:solidFill>
                  <a:schemeClr val="tx1"/>
                </a:solidFill>
              </a:rPr>
              <a:t>Navigate to http://localhost:8080 and click Connect, you are prompted to sign in.</a:t>
            </a:r>
          </a:p>
        </p:txBody>
      </p:sp>
      <p:sp>
        <p:nvSpPr>
          <p:cNvPr id="7" name="Text Placeholder 6"/>
          <p:cNvSpPr>
            <a:spLocks noGrp="1"/>
          </p:cNvSpPr>
          <p:nvPr>
            <p:ph type="body" sz="quarter" idx="12"/>
          </p:nvPr>
        </p:nvSpPr>
        <p:spPr>
          <a:xfrm>
            <a:off x="4386263" y="5026024"/>
            <a:ext cx="3690937" cy="1038746"/>
          </a:xfrm>
        </p:spPr>
        <p:txBody>
          <a:bodyPr/>
          <a:lstStyle/>
          <a:p>
            <a:r>
              <a:rPr lang="en-US" dirty="0"/>
              <a:t>Prompt for consent</a:t>
            </a:r>
          </a:p>
          <a:p>
            <a:r>
              <a:rPr lang="en-US" dirty="0">
                <a:solidFill>
                  <a:schemeClr val="tx1"/>
                </a:solidFill>
                <a:latin typeface="+mn-lt"/>
              </a:rPr>
              <a:t>The user is prompted to grant consent to the application if the admin has not granted consent for the entire tenant.</a:t>
            </a:r>
          </a:p>
        </p:txBody>
      </p:sp>
      <p:sp>
        <p:nvSpPr>
          <p:cNvPr id="8" name="Text Placeholder 7"/>
          <p:cNvSpPr>
            <a:spLocks noGrp="1"/>
          </p:cNvSpPr>
          <p:nvPr>
            <p:ph type="body" sz="quarter" idx="13"/>
          </p:nvPr>
        </p:nvSpPr>
        <p:spPr>
          <a:xfrm>
            <a:off x="8307388" y="5026024"/>
            <a:ext cx="3690937" cy="1269578"/>
          </a:xfrm>
        </p:spPr>
        <p:txBody>
          <a:bodyPr/>
          <a:lstStyle/>
          <a:p>
            <a:r>
              <a:rPr lang="en-US" dirty="0"/>
              <a:t>Data is returned</a:t>
            </a:r>
          </a:p>
          <a:p>
            <a:r>
              <a:rPr lang="en-US" dirty="0">
                <a:solidFill>
                  <a:schemeClr val="tx1"/>
                </a:solidFill>
              </a:rPr>
              <a:t>The Microsoft Graph API is queried and data is returned to the client. Clicking the button, an email is sent to the email address provided.</a:t>
            </a:r>
          </a:p>
        </p:txBody>
      </p:sp>
      <p:pic>
        <p:nvPicPr>
          <p:cNvPr id="3" name="Picture Placeholder 2"/>
          <p:cNvPicPr>
            <a:picLocks noGrp="1" noChangeAspect="1"/>
          </p:cNvPicPr>
          <p:nvPr>
            <p:ph type="pic" sz="quarter" idx="14"/>
          </p:nvPr>
        </p:nvPicPr>
        <p:blipFill>
          <a:blip r:embed="rId2"/>
          <a:srcRect t="5029" b="5029"/>
          <a:stretch>
            <a:fillRect/>
          </a:stretch>
        </p:blipFill>
        <p:spPr>
          <a:prstGeom prst="rect">
            <a:avLst/>
          </a:prstGeom>
          <a:ln>
            <a:solidFill>
              <a:schemeClr val="tx1"/>
            </a:solidFill>
          </a:ln>
        </p:spPr>
      </p:pic>
      <p:pic>
        <p:nvPicPr>
          <p:cNvPr id="9" name="Picture Placeholder 8"/>
          <p:cNvPicPr>
            <a:picLocks noGrp="1" noChangeAspect="1"/>
          </p:cNvPicPr>
          <p:nvPr>
            <p:ph type="pic" sz="quarter" idx="15"/>
          </p:nvPr>
        </p:nvPicPr>
        <p:blipFill>
          <a:blip r:embed="rId3"/>
          <a:srcRect t="1703" b="1703"/>
          <a:stretch>
            <a:fillRect/>
          </a:stretch>
        </p:blipFill>
        <p:spPr>
          <a:prstGeom prst="rect">
            <a:avLst/>
          </a:prstGeom>
          <a:ln>
            <a:solidFill>
              <a:schemeClr val="tx1"/>
            </a:solidFill>
          </a:ln>
        </p:spPr>
      </p:pic>
      <p:pic>
        <p:nvPicPr>
          <p:cNvPr id="11" name="Picture Placeholder 10"/>
          <p:cNvPicPr>
            <a:picLocks noGrp="1" noChangeAspect="1"/>
          </p:cNvPicPr>
          <p:nvPr>
            <p:ph type="pic" sz="quarter" idx="16"/>
          </p:nvPr>
        </p:nvPicPr>
        <p:blipFill>
          <a:blip r:embed="rId4"/>
          <a:srcRect l="612" r="612"/>
          <a:stretch>
            <a:fillRect/>
          </a:stretch>
        </p:blipFill>
        <p:spPr>
          <a:prstGeom prst="rect">
            <a:avLst/>
          </a:prstGeom>
          <a:ln>
            <a:solidFill>
              <a:schemeClr val="tx1"/>
            </a:solidFill>
          </a:ln>
        </p:spPr>
      </p:pic>
    </p:spTree>
    <p:extLst>
      <p:ext uri="{BB962C8B-B14F-4D97-AF65-F5344CB8AC3E}">
        <p14:creationId xmlns:p14="http://schemas.microsoft.com/office/powerpoint/2010/main" val="1222262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DCA869-5F8D-4F33-98A4-C80FD7244146}"/>
              </a:ext>
            </a:extLst>
          </p:cNvPr>
          <p:cNvSpPr>
            <a:spLocks noGrp="1"/>
          </p:cNvSpPr>
          <p:nvPr>
            <p:ph type="title"/>
          </p:nvPr>
        </p:nvSpPr>
        <p:spPr/>
        <p:txBody>
          <a:bodyPr/>
          <a:lstStyle/>
          <a:p>
            <a:r>
              <a:rPr lang="en-US" dirty="0"/>
              <a:t>Overview of the sample</a:t>
            </a:r>
          </a:p>
        </p:txBody>
      </p:sp>
      <p:pic>
        <p:nvPicPr>
          <p:cNvPr id="11" name="Picture 10">
            <a:extLst>
              <a:ext uri="{FF2B5EF4-FFF2-40B4-BE49-F238E27FC236}">
                <a16:creationId xmlns:a16="http://schemas.microsoft.com/office/drawing/2014/main" id="{24324D10-466E-475F-9889-0BA490271B87}"/>
              </a:ext>
            </a:extLst>
          </p:cNvPr>
          <p:cNvPicPr>
            <a:picLocks noChangeAspect="1"/>
          </p:cNvPicPr>
          <p:nvPr/>
        </p:nvPicPr>
        <p:blipFill>
          <a:blip r:embed="rId3"/>
          <a:stretch>
            <a:fillRect/>
          </a:stretch>
        </p:blipFill>
        <p:spPr>
          <a:xfrm>
            <a:off x="4602193" y="1810880"/>
            <a:ext cx="780290" cy="780290"/>
          </a:xfrm>
          <a:prstGeom prst="rect">
            <a:avLst/>
          </a:prstGeom>
        </p:spPr>
      </p:pic>
      <p:cxnSp>
        <p:nvCxnSpPr>
          <p:cNvPr id="13" name="Straight Arrow Connector 12">
            <a:extLst>
              <a:ext uri="{FF2B5EF4-FFF2-40B4-BE49-F238E27FC236}">
                <a16:creationId xmlns:a16="http://schemas.microsoft.com/office/drawing/2014/main" id="{016FA41B-FBBB-4A0A-80BA-88DA8D585ED1}"/>
              </a:ext>
            </a:extLst>
          </p:cNvPr>
          <p:cNvCxnSpPr/>
          <p:nvPr/>
        </p:nvCxnSpPr>
        <p:spPr>
          <a:xfrm flipV="1">
            <a:off x="3319934" y="2512088"/>
            <a:ext cx="1282259" cy="115556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D75C486-885A-431A-897D-97829CE9800F}"/>
              </a:ext>
            </a:extLst>
          </p:cNvPr>
          <p:cNvCxnSpPr/>
          <p:nvPr/>
        </p:nvCxnSpPr>
        <p:spPr>
          <a:xfrm flipV="1">
            <a:off x="3472334" y="2664488"/>
            <a:ext cx="1282259" cy="1155560"/>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B468819-0D96-4BB2-B503-C54C0926682A}"/>
              </a:ext>
            </a:extLst>
          </p:cNvPr>
          <p:cNvSpPr txBox="1"/>
          <p:nvPr/>
        </p:nvSpPr>
        <p:spPr>
          <a:xfrm>
            <a:off x="2357426" y="2756205"/>
            <a:ext cx="1755737"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Sign in, get token</a:t>
            </a:r>
          </a:p>
        </p:txBody>
      </p:sp>
      <p:sp>
        <p:nvSpPr>
          <p:cNvPr id="16" name="TextBox 15">
            <a:extLst>
              <a:ext uri="{FF2B5EF4-FFF2-40B4-BE49-F238E27FC236}">
                <a16:creationId xmlns:a16="http://schemas.microsoft.com/office/drawing/2014/main" id="{D3FF0E16-4684-424B-AA32-46EC35882306}"/>
              </a:ext>
            </a:extLst>
          </p:cNvPr>
          <p:cNvSpPr txBox="1"/>
          <p:nvPr/>
        </p:nvSpPr>
        <p:spPr>
          <a:xfrm>
            <a:off x="4425961" y="2741998"/>
            <a:ext cx="1396664"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Access token</a:t>
            </a:r>
          </a:p>
        </p:txBody>
      </p:sp>
      <p:cxnSp>
        <p:nvCxnSpPr>
          <p:cNvPr id="20" name="Straight Arrow Connector 19">
            <a:extLst>
              <a:ext uri="{FF2B5EF4-FFF2-40B4-BE49-F238E27FC236}">
                <a16:creationId xmlns:a16="http://schemas.microsoft.com/office/drawing/2014/main" id="{ADD1CD05-CD26-4691-8AFC-A49F5A09B272}"/>
              </a:ext>
            </a:extLst>
          </p:cNvPr>
          <p:cNvCxnSpPr/>
          <p:nvPr/>
        </p:nvCxnSpPr>
        <p:spPr>
          <a:xfrm>
            <a:off x="3396134" y="4121636"/>
            <a:ext cx="382021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E1F3762-4494-4129-B3C6-E985192A2B28}"/>
              </a:ext>
            </a:extLst>
          </p:cNvPr>
          <p:cNvSpPr txBox="1"/>
          <p:nvPr/>
        </p:nvSpPr>
        <p:spPr>
          <a:xfrm>
            <a:off x="4083889" y="3769766"/>
            <a:ext cx="1493807"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Get my profile</a:t>
            </a:r>
          </a:p>
        </p:txBody>
      </p:sp>
      <p:cxnSp>
        <p:nvCxnSpPr>
          <p:cNvPr id="22" name="Straight Arrow Connector 21">
            <a:extLst>
              <a:ext uri="{FF2B5EF4-FFF2-40B4-BE49-F238E27FC236}">
                <a16:creationId xmlns:a16="http://schemas.microsoft.com/office/drawing/2014/main" id="{5BAFF9B3-47D5-4362-9463-76FC24182DC5}"/>
              </a:ext>
            </a:extLst>
          </p:cNvPr>
          <p:cNvCxnSpPr/>
          <p:nvPr/>
        </p:nvCxnSpPr>
        <p:spPr>
          <a:xfrm>
            <a:off x="3396134" y="4261999"/>
            <a:ext cx="3820212" cy="0"/>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26066E5-29ED-4547-AACB-F1CDE654A579}"/>
              </a:ext>
            </a:extLst>
          </p:cNvPr>
          <p:cNvSpPr txBox="1"/>
          <p:nvPr/>
        </p:nvSpPr>
        <p:spPr>
          <a:xfrm>
            <a:off x="4089382" y="4130162"/>
            <a:ext cx="1173206"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My profile</a:t>
            </a:r>
          </a:p>
        </p:txBody>
      </p:sp>
      <p:cxnSp>
        <p:nvCxnSpPr>
          <p:cNvPr id="24" name="Straight Arrow Connector 23">
            <a:extLst>
              <a:ext uri="{FF2B5EF4-FFF2-40B4-BE49-F238E27FC236}">
                <a16:creationId xmlns:a16="http://schemas.microsoft.com/office/drawing/2014/main" id="{B511DDDF-BDB0-4B69-BB87-9FE8C20A1FDA}"/>
              </a:ext>
            </a:extLst>
          </p:cNvPr>
          <p:cNvCxnSpPr/>
          <p:nvPr/>
        </p:nvCxnSpPr>
        <p:spPr>
          <a:xfrm>
            <a:off x="3396134" y="5082042"/>
            <a:ext cx="382021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FA29EBF-8251-4162-AC2F-7BFCD80AF084}"/>
              </a:ext>
            </a:extLst>
          </p:cNvPr>
          <p:cNvSpPr txBox="1"/>
          <p:nvPr/>
        </p:nvSpPr>
        <p:spPr>
          <a:xfrm>
            <a:off x="4094500" y="4749464"/>
            <a:ext cx="1242969"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Send email</a:t>
            </a:r>
          </a:p>
        </p:txBody>
      </p:sp>
      <p:grpSp>
        <p:nvGrpSpPr>
          <p:cNvPr id="28" name="Group 27">
            <a:extLst>
              <a:ext uri="{FF2B5EF4-FFF2-40B4-BE49-F238E27FC236}">
                <a16:creationId xmlns:a16="http://schemas.microsoft.com/office/drawing/2014/main" id="{70C7CA1C-683F-4116-B2EC-7B1035E2E5DA}"/>
              </a:ext>
            </a:extLst>
          </p:cNvPr>
          <p:cNvGrpSpPr/>
          <p:nvPr/>
        </p:nvGrpSpPr>
        <p:grpSpPr>
          <a:xfrm>
            <a:off x="7233891" y="2880728"/>
            <a:ext cx="4764434" cy="2988232"/>
            <a:chOff x="6099242" y="2710817"/>
            <a:chExt cx="4764434" cy="2988232"/>
          </a:xfrm>
        </p:grpSpPr>
        <p:sp>
          <p:nvSpPr>
            <p:cNvPr id="29" name="Oval 28">
              <a:extLst>
                <a:ext uri="{FF2B5EF4-FFF2-40B4-BE49-F238E27FC236}">
                  <a16:creationId xmlns:a16="http://schemas.microsoft.com/office/drawing/2014/main" id="{673EE669-3F15-4039-BF54-6EB5923C4982}"/>
                </a:ext>
              </a:extLst>
            </p:cNvPr>
            <p:cNvSpPr/>
            <p:nvPr/>
          </p:nvSpPr>
          <p:spPr bwMode="auto">
            <a:xfrm>
              <a:off x="9071368" y="2968559"/>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57EA0727-476A-418B-8C0E-A0AE666AA6E4}"/>
                </a:ext>
              </a:extLst>
            </p:cNvPr>
            <p:cNvSpPr/>
            <p:nvPr/>
          </p:nvSpPr>
          <p:spPr bwMode="auto">
            <a:xfrm>
              <a:off x="9687696" y="3806585"/>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3C1E40E5-C94E-489C-B47D-D7F0692D1B86}"/>
                </a:ext>
              </a:extLst>
            </p:cNvPr>
            <p:cNvSpPr/>
            <p:nvPr/>
          </p:nvSpPr>
          <p:spPr bwMode="auto">
            <a:xfrm>
              <a:off x="8463618" y="3509535"/>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4C81D946-EA0E-4394-8806-F8EB8C0C7AB9}"/>
                </a:ext>
              </a:extLst>
            </p:cNvPr>
            <p:cNvSpPr/>
            <p:nvPr/>
          </p:nvSpPr>
          <p:spPr bwMode="auto">
            <a:xfrm>
              <a:off x="6792743" y="4865445"/>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8A43B77B-6739-481D-9325-E69E5FBE7204}"/>
                </a:ext>
              </a:extLst>
            </p:cNvPr>
            <p:cNvSpPr/>
            <p:nvPr/>
          </p:nvSpPr>
          <p:spPr bwMode="auto">
            <a:xfrm>
              <a:off x="7547281" y="3759959"/>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634AF66F-0EFF-4653-8E92-E176EB143589}"/>
                </a:ext>
              </a:extLst>
            </p:cNvPr>
            <p:cNvSpPr/>
            <p:nvPr/>
          </p:nvSpPr>
          <p:spPr bwMode="auto">
            <a:xfrm>
              <a:off x="7693739" y="3044293"/>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454C4270-D51D-4290-8E26-EA627F368969}"/>
                </a:ext>
              </a:extLst>
            </p:cNvPr>
            <p:cNvSpPr/>
            <p:nvPr/>
          </p:nvSpPr>
          <p:spPr bwMode="auto">
            <a:xfrm>
              <a:off x="9085279" y="4408976"/>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A21C0E79-B330-4BCC-808B-58542AC961D7}"/>
                </a:ext>
              </a:extLst>
            </p:cNvPr>
            <p:cNvSpPr/>
            <p:nvPr/>
          </p:nvSpPr>
          <p:spPr bwMode="auto">
            <a:xfrm>
              <a:off x="10059480" y="4569548"/>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Oval 36">
              <a:extLst>
                <a:ext uri="{FF2B5EF4-FFF2-40B4-BE49-F238E27FC236}">
                  <a16:creationId xmlns:a16="http://schemas.microsoft.com/office/drawing/2014/main" id="{34E19F66-6ECF-4E8D-982C-A04852D916EB}"/>
                </a:ext>
              </a:extLst>
            </p:cNvPr>
            <p:cNvSpPr/>
            <p:nvPr/>
          </p:nvSpPr>
          <p:spPr bwMode="auto">
            <a:xfrm>
              <a:off x="8631302" y="5091324"/>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6FE85749-9CC6-4448-A670-654C10EB43D0}"/>
                </a:ext>
              </a:extLst>
            </p:cNvPr>
            <p:cNvSpPr/>
            <p:nvPr/>
          </p:nvSpPr>
          <p:spPr bwMode="auto">
            <a:xfrm>
              <a:off x="7473126" y="5268661"/>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77E96485-99C6-4F78-84FB-AA654C0F0036}"/>
                </a:ext>
              </a:extLst>
            </p:cNvPr>
            <p:cNvSpPr/>
            <p:nvPr/>
          </p:nvSpPr>
          <p:spPr bwMode="auto">
            <a:xfrm>
              <a:off x="6713570" y="4081782"/>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B5A3BB81-74B3-49FA-83DD-1AAFD3E612C9}"/>
                </a:ext>
              </a:extLst>
            </p:cNvPr>
            <p:cNvSpPr/>
            <p:nvPr/>
          </p:nvSpPr>
          <p:spPr bwMode="auto">
            <a:xfrm>
              <a:off x="7600899" y="4561402"/>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0848260F-2D12-43D7-B373-FDBA41268EAB}"/>
                </a:ext>
              </a:extLst>
            </p:cNvPr>
            <p:cNvSpPr/>
            <p:nvPr/>
          </p:nvSpPr>
          <p:spPr bwMode="auto">
            <a:xfrm>
              <a:off x="6844801" y="3170521"/>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B1AB4471-D041-4BF0-896A-AB627C79EB5E}"/>
                </a:ext>
              </a:extLst>
            </p:cNvPr>
            <p:cNvSpPr/>
            <p:nvPr/>
          </p:nvSpPr>
          <p:spPr bwMode="auto">
            <a:xfrm>
              <a:off x="9733927" y="2995987"/>
              <a:ext cx="178721" cy="17896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2C547652-94A7-4BC2-B581-10E1850B75DD}"/>
                </a:ext>
              </a:extLst>
            </p:cNvPr>
            <p:cNvSpPr/>
            <p:nvPr/>
          </p:nvSpPr>
          <p:spPr bwMode="auto">
            <a:xfrm>
              <a:off x="10407057" y="3657138"/>
              <a:ext cx="178721" cy="17896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E522C3D1-9A29-47FC-9B05-DA4CD42CB0ED}"/>
                </a:ext>
              </a:extLst>
            </p:cNvPr>
            <p:cNvSpPr/>
            <p:nvPr/>
          </p:nvSpPr>
          <p:spPr bwMode="auto">
            <a:xfrm>
              <a:off x="7355190" y="2855155"/>
              <a:ext cx="178721" cy="17896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21C02F41-B440-424E-85CB-CD6F94F22EBF}"/>
                </a:ext>
              </a:extLst>
            </p:cNvPr>
            <p:cNvSpPr/>
            <p:nvPr/>
          </p:nvSpPr>
          <p:spPr bwMode="auto">
            <a:xfrm>
              <a:off x="6534850" y="3732759"/>
              <a:ext cx="178721" cy="17896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19FB7B06-7303-466E-BA9D-5442CBB78FCA}"/>
                </a:ext>
              </a:extLst>
            </p:cNvPr>
            <p:cNvSpPr/>
            <p:nvPr/>
          </p:nvSpPr>
          <p:spPr bwMode="auto">
            <a:xfrm>
              <a:off x="6291966" y="5282132"/>
              <a:ext cx="178721" cy="17896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TextBox 46">
              <a:extLst>
                <a:ext uri="{FF2B5EF4-FFF2-40B4-BE49-F238E27FC236}">
                  <a16:creationId xmlns:a16="http://schemas.microsoft.com/office/drawing/2014/main" id="{0E0D16D9-0AE1-4E6B-90ED-601A728DE37D}"/>
                </a:ext>
              </a:extLst>
            </p:cNvPr>
            <p:cNvSpPr txBox="1"/>
            <p:nvPr/>
          </p:nvSpPr>
          <p:spPr>
            <a:xfrm>
              <a:off x="9130454" y="2710817"/>
              <a:ext cx="1187118"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Groups</a:t>
              </a:r>
            </a:p>
          </p:txBody>
        </p:sp>
        <p:sp>
          <p:nvSpPr>
            <p:cNvPr id="48" name="TextBox 47">
              <a:extLst>
                <a:ext uri="{FF2B5EF4-FFF2-40B4-BE49-F238E27FC236}">
                  <a16:creationId xmlns:a16="http://schemas.microsoft.com/office/drawing/2014/main" id="{DE70C421-520C-4F6F-8933-118FBED65110}"/>
                </a:ext>
              </a:extLst>
            </p:cNvPr>
            <p:cNvSpPr txBox="1"/>
            <p:nvPr/>
          </p:nvSpPr>
          <p:spPr>
            <a:xfrm>
              <a:off x="9771469" y="3511538"/>
              <a:ext cx="1092207"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Files</a:t>
              </a:r>
            </a:p>
          </p:txBody>
        </p:sp>
        <p:sp>
          <p:nvSpPr>
            <p:cNvPr id="49" name="TextBox 48">
              <a:extLst>
                <a:ext uri="{FF2B5EF4-FFF2-40B4-BE49-F238E27FC236}">
                  <a16:creationId xmlns:a16="http://schemas.microsoft.com/office/drawing/2014/main" id="{9066D884-3B70-4CD0-BCC1-70FB03AEDC33}"/>
                </a:ext>
              </a:extLst>
            </p:cNvPr>
            <p:cNvSpPr txBox="1"/>
            <p:nvPr/>
          </p:nvSpPr>
          <p:spPr>
            <a:xfrm>
              <a:off x="8725429" y="3439662"/>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Calendar</a:t>
              </a:r>
            </a:p>
          </p:txBody>
        </p:sp>
        <p:cxnSp>
          <p:nvCxnSpPr>
            <p:cNvPr id="50" name="Straight Connector 49">
              <a:extLst>
                <a:ext uri="{FF2B5EF4-FFF2-40B4-BE49-F238E27FC236}">
                  <a16:creationId xmlns:a16="http://schemas.microsoft.com/office/drawing/2014/main" id="{4B3C7E6D-D039-4A56-89C8-AEEE4033BD6C}"/>
                </a:ext>
              </a:extLst>
            </p:cNvPr>
            <p:cNvCxnSpPr>
              <a:cxnSpLocks/>
              <a:stCxn id="29" idx="4"/>
              <a:endCxn id="31" idx="0"/>
            </p:cNvCxnSpPr>
            <p:nvPr/>
          </p:nvCxnSpPr>
          <p:spPr>
            <a:xfrm flipH="1">
              <a:off x="8663175" y="3380965"/>
              <a:ext cx="607750" cy="12857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01F7BDD-BD9A-427C-B4EB-4438A1B00C98}"/>
                </a:ext>
              </a:extLst>
            </p:cNvPr>
            <p:cNvCxnSpPr>
              <a:cxnSpLocks/>
              <a:stCxn id="30" idx="1"/>
              <a:endCxn id="29" idx="4"/>
            </p:cNvCxnSpPr>
            <p:nvPr/>
          </p:nvCxnSpPr>
          <p:spPr>
            <a:xfrm flipH="1" flipV="1">
              <a:off x="9270925" y="3380965"/>
              <a:ext cx="475220" cy="48601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ABACFB4-BFE9-49DB-8737-C6F405479C3A}"/>
                </a:ext>
              </a:extLst>
            </p:cNvPr>
            <p:cNvCxnSpPr>
              <a:cxnSpLocks/>
              <a:stCxn id="42" idx="2"/>
              <a:endCxn id="29" idx="6"/>
            </p:cNvCxnSpPr>
            <p:nvPr/>
          </p:nvCxnSpPr>
          <p:spPr>
            <a:xfrm flipH="1">
              <a:off x="9470481" y="3085469"/>
              <a:ext cx="263446" cy="8929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F4C1AF0-4930-4D8E-9FB2-DE6610799D07}"/>
                </a:ext>
              </a:extLst>
            </p:cNvPr>
            <p:cNvCxnSpPr>
              <a:cxnSpLocks/>
              <a:stCxn id="30" idx="7"/>
              <a:endCxn id="43" idx="2"/>
            </p:cNvCxnSpPr>
            <p:nvPr/>
          </p:nvCxnSpPr>
          <p:spPr>
            <a:xfrm flipV="1">
              <a:off x="10028360" y="3746620"/>
              <a:ext cx="378696" cy="1203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0A12F99-0D01-419F-A8F9-ADF7C962430A}"/>
                </a:ext>
              </a:extLst>
            </p:cNvPr>
            <p:cNvCxnSpPr>
              <a:stCxn id="36" idx="0"/>
              <a:endCxn id="30" idx="4"/>
            </p:cNvCxnSpPr>
            <p:nvPr/>
          </p:nvCxnSpPr>
          <p:spPr>
            <a:xfrm flipH="1" flipV="1">
              <a:off x="9887253" y="4218991"/>
              <a:ext cx="371784" cy="3505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CB03C72-446A-4438-80F6-970D12A9AD87}"/>
                </a:ext>
              </a:extLst>
            </p:cNvPr>
            <p:cNvCxnSpPr>
              <a:cxnSpLocks/>
              <a:stCxn id="35" idx="7"/>
              <a:endCxn id="30" idx="3"/>
            </p:cNvCxnSpPr>
            <p:nvPr/>
          </p:nvCxnSpPr>
          <p:spPr>
            <a:xfrm flipV="1">
              <a:off x="9425943" y="4158596"/>
              <a:ext cx="320202" cy="31077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213D3AE-A9EA-45C2-A1BD-EE27763B1E60}"/>
                </a:ext>
              </a:extLst>
            </p:cNvPr>
            <p:cNvCxnSpPr>
              <a:stCxn id="31" idx="5"/>
              <a:endCxn id="35" idx="0"/>
            </p:cNvCxnSpPr>
            <p:nvPr/>
          </p:nvCxnSpPr>
          <p:spPr>
            <a:xfrm>
              <a:off x="8804282" y="3861546"/>
              <a:ext cx="480554" cy="54743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250E5FB-0393-4B62-B842-36F32B475DD3}"/>
                </a:ext>
              </a:extLst>
            </p:cNvPr>
            <p:cNvCxnSpPr>
              <a:cxnSpLocks/>
              <a:stCxn id="31" idx="3"/>
              <a:endCxn id="40" idx="0"/>
            </p:cNvCxnSpPr>
            <p:nvPr/>
          </p:nvCxnSpPr>
          <p:spPr>
            <a:xfrm flipH="1">
              <a:off x="7800456" y="3861546"/>
              <a:ext cx="721611" cy="6998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B1384AE-C610-46AE-A326-B6A6F0D2A108}"/>
                </a:ext>
              </a:extLst>
            </p:cNvPr>
            <p:cNvCxnSpPr>
              <a:cxnSpLocks/>
              <a:stCxn id="40" idx="7"/>
              <a:endCxn id="30" idx="3"/>
            </p:cNvCxnSpPr>
            <p:nvPr/>
          </p:nvCxnSpPr>
          <p:spPr>
            <a:xfrm flipV="1">
              <a:off x="7941563" y="4158596"/>
              <a:ext cx="1804582" cy="46320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6483333-2ECD-4E8E-831C-68F9BF3E7E17}"/>
                </a:ext>
              </a:extLst>
            </p:cNvPr>
            <p:cNvCxnSpPr>
              <a:stCxn id="33" idx="6"/>
              <a:endCxn id="30" idx="2"/>
            </p:cNvCxnSpPr>
            <p:nvPr/>
          </p:nvCxnSpPr>
          <p:spPr>
            <a:xfrm>
              <a:off x="7946394" y="3966162"/>
              <a:ext cx="1741302" cy="4662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3CE1CAC-EEBF-4665-A209-13B26534973B}"/>
                </a:ext>
              </a:extLst>
            </p:cNvPr>
            <p:cNvCxnSpPr>
              <a:stCxn id="40" idx="5"/>
              <a:endCxn id="37" idx="1"/>
            </p:cNvCxnSpPr>
            <p:nvPr/>
          </p:nvCxnSpPr>
          <p:spPr>
            <a:xfrm>
              <a:off x="7941563" y="4913413"/>
              <a:ext cx="748188" cy="23830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555898-B237-4487-B492-0286F16A08BA}"/>
                </a:ext>
              </a:extLst>
            </p:cNvPr>
            <p:cNvCxnSpPr>
              <a:cxnSpLocks/>
              <a:stCxn id="40" idx="6"/>
              <a:endCxn id="35" idx="2"/>
            </p:cNvCxnSpPr>
            <p:nvPr/>
          </p:nvCxnSpPr>
          <p:spPr>
            <a:xfrm flipV="1">
              <a:off x="8000012" y="4615179"/>
              <a:ext cx="1085267" cy="15242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DB08880-5104-48B1-8381-A92A8BB4F1CE}"/>
                </a:ext>
              </a:extLst>
            </p:cNvPr>
            <p:cNvCxnSpPr>
              <a:stCxn id="40" idx="1"/>
              <a:endCxn id="33" idx="4"/>
            </p:cNvCxnSpPr>
            <p:nvPr/>
          </p:nvCxnSpPr>
          <p:spPr>
            <a:xfrm flipV="1">
              <a:off x="7659348" y="4172365"/>
              <a:ext cx="87490" cy="4494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B406E94-42B1-4428-A2D1-211163344877}"/>
                </a:ext>
              </a:extLst>
            </p:cNvPr>
            <p:cNvCxnSpPr>
              <a:stCxn id="39" idx="6"/>
              <a:endCxn id="40" idx="2"/>
            </p:cNvCxnSpPr>
            <p:nvPr/>
          </p:nvCxnSpPr>
          <p:spPr>
            <a:xfrm>
              <a:off x="7112683" y="4287985"/>
              <a:ext cx="488216" cy="47962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13D8E55-D4C4-48D0-B2C0-8CA3E3DEEEA6}"/>
                </a:ext>
              </a:extLst>
            </p:cNvPr>
            <p:cNvCxnSpPr>
              <a:cxnSpLocks/>
              <a:stCxn id="39" idx="5"/>
              <a:endCxn id="32" idx="0"/>
            </p:cNvCxnSpPr>
            <p:nvPr/>
          </p:nvCxnSpPr>
          <p:spPr>
            <a:xfrm flipH="1">
              <a:off x="6992300" y="4433793"/>
              <a:ext cx="61934" cy="4316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33EC330-EB0B-4059-80F0-0EAF52B3900B}"/>
                </a:ext>
              </a:extLst>
            </p:cNvPr>
            <p:cNvCxnSpPr>
              <a:stCxn id="32" idx="5"/>
              <a:endCxn id="38" idx="1"/>
            </p:cNvCxnSpPr>
            <p:nvPr/>
          </p:nvCxnSpPr>
          <p:spPr>
            <a:xfrm>
              <a:off x="7133407" y="5217455"/>
              <a:ext cx="398168" cy="11160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71EA7BA-BB07-4685-B883-C3E703DA2CA9}"/>
                </a:ext>
              </a:extLst>
            </p:cNvPr>
            <p:cNvCxnSpPr>
              <a:stCxn id="32" idx="6"/>
              <a:endCxn id="40" idx="3"/>
            </p:cNvCxnSpPr>
            <p:nvPr/>
          </p:nvCxnSpPr>
          <p:spPr>
            <a:xfrm flipV="1">
              <a:off x="7191856" y="4913413"/>
              <a:ext cx="467492" cy="15823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47EBE04-D8AF-4EB9-842A-20CD46A4E8F1}"/>
                </a:ext>
              </a:extLst>
            </p:cNvPr>
            <p:cNvCxnSpPr>
              <a:stCxn id="38" idx="7"/>
              <a:endCxn id="40" idx="4"/>
            </p:cNvCxnSpPr>
            <p:nvPr/>
          </p:nvCxnSpPr>
          <p:spPr>
            <a:xfrm flipH="1" flipV="1">
              <a:off x="7800456" y="4973808"/>
              <a:ext cx="13334" cy="3552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64FB16E-228E-4C56-A189-F2A6BCF2DCAA}"/>
                </a:ext>
              </a:extLst>
            </p:cNvPr>
            <p:cNvCxnSpPr>
              <a:cxnSpLocks/>
              <a:stCxn id="46" idx="7"/>
              <a:endCxn id="32" idx="2"/>
            </p:cNvCxnSpPr>
            <p:nvPr/>
          </p:nvCxnSpPr>
          <p:spPr>
            <a:xfrm flipV="1">
              <a:off x="6444513" y="5071647"/>
              <a:ext cx="348230" cy="23669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315D13D-2580-494B-A30B-8CBA7D17F653}"/>
                </a:ext>
              </a:extLst>
            </p:cNvPr>
            <p:cNvCxnSpPr>
              <a:cxnSpLocks/>
              <a:stCxn id="41" idx="3"/>
              <a:endCxn id="45" idx="7"/>
            </p:cNvCxnSpPr>
            <p:nvPr/>
          </p:nvCxnSpPr>
          <p:spPr>
            <a:xfrm flipH="1">
              <a:off x="6687397" y="3522532"/>
              <a:ext cx="215852" cy="23643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29CD972-9E6D-45F1-8D79-79571F5D76B8}"/>
                </a:ext>
              </a:extLst>
            </p:cNvPr>
            <p:cNvCxnSpPr>
              <a:stCxn id="33" idx="0"/>
              <a:endCxn id="34" idx="4"/>
            </p:cNvCxnSpPr>
            <p:nvPr/>
          </p:nvCxnSpPr>
          <p:spPr>
            <a:xfrm flipV="1">
              <a:off x="7746838" y="3456699"/>
              <a:ext cx="146458" cy="3032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C31110B-2A8F-4B6F-8A14-65A29BFA9E05}"/>
                </a:ext>
              </a:extLst>
            </p:cNvPr>
            <p:cNvCxnSpPr>
              <a:stCxn id="34" idx="2"/>
              <a:endCxn id="41" idx="6"/>
            </p:cNvCxnSpPr>
            <p:nvPr/>
          </p:nvCxnSpPr>
          <p:spPr>
            <a:xfrm flipH="1">
              <a:off x="7243914" y="3250496"/>
              <a:ext cx="449826" cy="12622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D082892-BAC8-4BDD-B610-FE36735037A4}"/>
                </a:ext>
              </a:extLst>
            </p:cNvPr>
            <p:cNvCxnSpPr>
              <a:cxnSpLocks/>
              <a:stCxn id="34" idx="1"/>
              <a:endCxn id="44" idx="5"/>
            </p:cNvCxnSpPr>
            <p:nvPr/>
          </p:nvCxnSpPr>
          <p:spPr>
            <a:xfrm flipH="1" flipV="1">
              <a:off x="7507738" y="3007911"/>
              <a:ext cx="244451" cy="967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B892948-EC5B-4C90-B407-D197996EA8EB}"/>
                </a:ext>
              </a:extLst>
            </p:cNvPr>
            <p:cNvCxnSpPr>
              <a:stCxn id="34" idx="6"/>
              <a:endCxn id="29" idx="2"/>
            </p:cNvCxnSpPr>
            <p:nvPr/>
          </p:nvCxnSpPr>
          <p:spPr>
            <a:xfrm flipV="1">
              <a:off x="8092852" y="3174762"/>
              <a:ext cx="978516" cy="7573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3EE4C492-35B2-40D0-8692-4ADD2752680F}"/>
                </a:ext>
              </a:extLst>
            </p:cNvPr>
            <p:cNvCxnSpPr>
              <a:stCxn id="35" idx="6"/>
              <a:endCxn id="36" idx="2"/>
            </p:cNvCxnSpPr>
            <p:nvPr/>
          </p:nvCxnSpPr>
          <p:spPr>
            <a:xfrm>
              <a:off x="9484391" y="4615179"/>
              <a:ext cx="575089" cy="16057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FF2C885-D19D-4707-B0C3-74A93EDED512}"/>
                </a:ext>
              </a:extLst>
            </p:cNvPr>
            <p:cNvCxnSpPr>
              <a:stCxn id="37" idx="7"/>
              <a:endCxn id="35" idx="3"/>
            </p:cNvCxnSpPr>
            <p:nvPr/>
          </p:nvCxnSpPr>
          <p:spPr>
            <a:xfrm flipV="1">
              <a:off x="8971965" y="4760987"/>
              <a:ext cx="171762" cy="3907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684CF2D6-7191-4B59-8AD1-2003EE87B458}"/>
                </a:ext>
              </a:extLst>
            </p:cNvPr>
            <p:cNvSpPr txBox="1"/>
            <p:nvPr/>
          </p:nvSpPr>
          <p:spPr>
            <a:xfrm>
              <a:off x="9296856" y="4265834"/>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Messages</a:t>
              </a:r>
            </a:p>
          </p:txBody>
        </p:sp>
        <p:sp>
          <p:nvSpPr>
            <p:cNvPr id="77" name="TextBox 76">
              <a:extLst>
                <a:ext uri="{FF2B5EF4-FFF2-40B4-BE49-F238E27FC236}">
                  <a16:creationId xmlns:a16="http://schemas.microsoft.com/office/drawing/2014/main" id="{A855111B-0168-4381-9084-38C21F33C306}"/>
                </a:ext>
              </a:extLst>
            </p:cNvPr>
            <p:cNvSpPr txBox="1"/>
            <p:nvPr/>
          </p:nvSpPr>
          <p:spPr>
            <a:xfrm>
              <a:off x="9622601" y="4828243"/>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Meetings</a:t>
              </a:r>
            </a:p>
          </p:txBody>
        </p:sp>
        <p:sp>
          <p:nvSpPr>
            <p:cNvPr id="78" name="TextBox 77">
              <a:extLst>
                <a:ext uri="{FF2B5EF4-FFF2-40B4-BE49-F238E27FC236}">
                  <a16:creationId xmlns:a16="http://schemas.microsoft.com/office/drawing/2014/main" id="{EDE740A9-7A2A-491A-96A5-0393D767418D}"/>
                </a:ext>
              </a:extLst>
            </p:cNvPr>
            <p:cNvSpPr txBox="1"/>
            <p:nvPr/>
          </p:nvSpPr>
          <p:spPr>
            <a:xfrm>
              <a:off x="7818867" y="4651553"/>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User</a:t>
              </a:r>
            </a:p>
          </p:txBody>
        </p:sp>
        <p:sp>
          <p:nvSpPr>
            <p:cNvPr id="79" name="TextBox 78">
              <a:extLst>
                <a:ext uri="{FF2B5EF4-FFF2-40B4-BE49-F238E27FC236}">
                  <a16:creationId xmlns:a16="http://schemas.microsoft.com/office/drawing/2014/main" id="{7E95CCF2-280F-4C3D-9D8F-6A36A15B6A0E}"/>
                </a:ext>
              </a:extLst>
            </p:cNvPr>
            <p:cNvSpPr txBox="1"/>
            <p:nvPr/>
          </p:nvSpPr>
          <p:spPr>
            <a:xfrm>
              <a:off x="8898862" y="5180254"/>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People</a:t>
              </a:r>
            </a:p>
          </p:txBody>
        </p:sp>
        <p:sp>
          <p:nvSpPr>
            <p:cNvPr id="80" name="TextBox 79">
              <a:extLst>
                <a:ext uri="{FF2B5EF4-FFF2-40B4-BE49-F238E27FC236}">
                  <a16:creationId xmlns:a16="http://schemas.microsoft.com/office/drawing/2014/main" id="{DDECC8A2-4436-4BE8-BE50-A0BABBAC02B9}"/>
                </a:ext>
              </a:extLst>
            </p:cNvPr>
            <p:cNvSpPr txBox="1"/>
            <p:nvPr/>
          </p:nvSpPr>
          <p:spPr>
            <a:xfrm>
              <a:off x="7749865" y="5297527"/>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Devices</a:t>
              </a:r>
            </a:p>
          </p:txBody>
        </p:sp>
        <p:sp>
          <p:nvSpPr>
            <p:cNvPr id="81" name="TextBox 80">
              <a:extLst>
                <a:ext uri="{FF2B5EF4-FFF2-40B4-BE49-F238E27FC236}">
                  <a16:creationId xmlns:a16="http://schemas.microsoft.com/office/drawing/2014/main" id="{D776AD1D-5775-44E9-97EA-5418F760E2DE}"/>
                </a:ext>
              </a:extLst>
            </p:cNvPr>
            <p:cNvSpPr txBox="1"/>
            <p:nvPr/>
          </p:nvSpPr>
          <p:spPr>
            <a:xfrm>
              <a:off x="6099242" y="4686156"/>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Coworkers</a:t>
              </a:r>
            </a:p>
          </p:txBody>
        </p:sp>
        <p:sp>
          <p:nvSpPr>
            <p:cNvPr id="82" name="TextBox 81">
              <a:extLst>
                <a:ext uri="{FF2B5EF4-FFF2-40B4-BE49-F238E27FC236}">
                  <a16:creationId xmlns:a16="http://schemas.microsoft.com/office/drawing/2014/main" id="{D578E31E-5B2F-4C99-AFF6-31EC74F2104D}"/>
                </a:ext>
              </a:extLst>
            </p:cNvPr>
            <p:cNvSpPr txBox="1"/>
            <p:nvPr/>
          </p:nvSpPr>
          <p:spPr>
            <a:xfrm>
              <a:off x="6106936" y="4104468"/>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Insights</a:t>
              </a:r>
            </a:p>
          </p:txBody>
        </p:sp>
        <p:sp>
          <p:nvSpPr>
            <p:cNvPr id="83" name="TextBox 82">
              <a:extLst>
                <a:ext uri="{FF2B5EF4-FFF2-40B4-BE49-F238E27FC236}">
                  <a16:creationId xmlns:a16="http://schemas.microsoft.com/office/drawing/2014/main" id="{40FD98DE-38E3-4212-9F92-7F94CB155C75}"/>
                </a:ext>
              </a:extLst>
            </p:cNvPr>
            <p:cNvSpPr txBox="1"/>
            <p:nvPr/>
          </p:nvSpPr>
          <p:spPr>
            <a:xfrm>
              <a:off x="7119089" y="3581955"/>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Chats</a:t>
              </a:r>
            </a:p>
          </p:txBody>
        </p:sp>
        <p:sp>
          <p:nvSpPr>
            <p:cNvPr id="84" name="TextBox 83">
              <a:extLst>
                <a:ext uri="{FF2B5EF4-FFF2-40B4-BE49-F238E27FC236}">
                  <a16:creationId xmlns:a16="http://schemas.microsoft.com/office/drawing/2014/main" id="{D6CC2E71-37E3-4088-A7D1-43FD655C36E0}"/>
                </a:ext>
              </a:extLst>
            </p:cNvPr>
            <p:cNvSpPr txBox="1"/>
            <p:nvPr/>
          </p:nvSpPr>
          <p:spPr>
            <a:xfrm>
              <a:off x="7692893" y="2787687"/>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Teams</a:t>
              </a:r>
            </a:p>
          </p:txBody>
        </p:sp>
        <p:sp>
          <p:nvSpPr>
            <p:cNvPr id="85" name="TextBox 84">
              <a:extLst>
                <a:ext uri="{FF2B5EF4-FFF2-40B4-BE49-F238E27FC236}">
                  <a16:creationId xmlns:a16="http://schemas.microsoft.com/office/drawing/2014/main" id="{AA798DEE-389A-4635-B61F-CE885F2404C4}"/>
                </a:ext>
              </a:extLst>
            </p:cNvPr>
            <p:cNvSpPr txBox="1"/>
            <p:nvPr/>
          </p:nvSpPr>
          <p:spPr>
            <a:xfrm>
              <a:off x="6722769" y="2891517"/>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Tasks</a:t>
              </a:r>
            </a:p>
          </p:txBody>
        </p:sp>
        <p:pic>
          <p:nvPicPr>
            <p:cNvPr id="86" name="Picture 85">
              <a:extLst>
                <a:ext uri="{FF2B5EF4-FFF2-40B4-BE49-F238E27FC236}">
                  <a16:creationId xmlns:a16="http://schemas.microsoft.com/office/drawing/2014/main" id="{4313A739-239C-48F3-92C9-B283EAEE13DE}"/>
                </a:ext>
              </a:extLst>
            </p:cNvPr>
            <p:cNvPicPr>
              <a:picLocks noChangeAspect="1"/>
            </p:cNvPicPr>
            <p:nvPr/>
          </p:nvPicPr>
          <p:blipFill>
            <a:blip r:embed="rId4"/>
            <a:stretch>
              <a:fillRect/>
            </a:stretch>
          </p:blipFill>
          <p:spPr>
            <a:xfrm>
              <a:off x="8561643" y="3606607"/>
              <a:ext cx="210414" cy="199677"/>
            </a:xfrm>
            <a:prstGeom prst="rect">
              <a:avLst/>
            </a:prstGeom>
          </p:spPr>
        </p:pic>
        <p:pic>
          <p:nvPicPr>
            <p:cNvPr id="87" name="Picture 86">
              <a:extLst>
                <a:ext uri="{FF2B5EF4-FFF2-40B4-BE49-F238E27FC236}">
                  <a16:creationId xmlns:a16="http://schemas.microsoft.com/office/drawing/2014/main" id="{062DA183-54D7-4B6A-BC2A-2B7621881B87}"/>
                </a:ext>
              </a:extLst>
            </p:cNvPr>
            <p:cNvPicPr>
              <a:picLocks noChangeAspect="1"/>
            </p:cNvPicPr>
            <p:nvPr/>
          </p:nvPicPr>
          <p:blipFill>
            <a:blip r:embed="rId5"/>
            <a:stretch>
              <a:fillRect/>
            </a:stretch>
          </p:blipFill>
          <p:spPr>
            <a:xfrm>
              <a:off x="7647357" y="3886648"/>
              <a:ext cx="210414" cy="199677"/>
            </a:xfrm>
            <a:prstGeom prst="rect">
              <a:avLst/>
            </a:prstGeom>
          </p:spPr>
        </p:pic>
        <p:pic>
          <p:nvPicPr>
            <p:cNvPr id="88" name="Picture 87">
              <a:extLst>
                <a:ext uri="{FF2B5EF4-FFF2-40B4-BE49-F238E27FC236}">
                  <a16:creationId xmlns:a16="http://schemas.microsoft.com/office/drawing/2014/main" id="{6879F67D-4C74-41C2-B221-EB6CB6872E5C}"/>
                </a:ext>
              </a:extLst>
            </p:cNvPr>
            <p:cNvPicPr>
              <a:picLocks noChangeAspect="1"/>
            </p:cNvPicPr>
            <p:nvPr/>
          </p:nvPicPr>
          <p:blipFill>
            <a:blip r:embed="rId6"/>
            <a:stretch>
              <a:fillRect/>
            </a:stretch>
          </p:blipFill>
          <p:spPr>
            <a:xfrm>
              <a:off x="8725389" y="5244155"/>
              <a:ext cx="210414" cy="127067"/>
            </a:xfrm>
            <a:prstGeom prst="rect">
              <a:avLst/>
            </a:prstGeom>
          </p:spPr>
        </p:pic>
        <p:pic>
          <p:nvPicPr>
            <p:cNvPr id="89" name="Picture 88">
              <a:extLst>
                <a:ext uri="{FF2B5EF4-FFF2-40B4-BE49-F238E27FC236}">
                  <a16:creationId xmlns:a16="http://schemas.microsoft.com/office/drawing/2014/main" id="{3A4A6280-5C51-4746-9F0C-08EDD33B57EC}"/>
                </a:ext>
              </a:extLst>
            </p:cNvPr>
            <p:cNvPicPr>
              <a:picLocks noChangeAspect="1"/>
            </p:cNvPicPr>
            <p:nvPr/>
          </p:nvPicPr>
          <p:blipFill>
            <a:blip r:embed="rId7"/>
            <a:stretch>
              <a:fillRect/>
            </a:stretch>
          </p:blipFill>
          <p:spPr>
            <a:xfrm>
              <a:off x="9783726" y="3900268"/>
              <a:ext cx="210414" cy="239105"/>
            </a:xfrm>
            <a:prstGeom prst="rect">
              <a:avLst/>
            </a:prstGeom>
          </p:spPr>
        </p:pic>
        <p:pic>
          <p:nvPicPr>
            <p:cNvPr id="90" name="Picture 89">
              <a:extLst>
                <a:ext uri="{FF2B5EF4-FFF2-40B4-BE49-F238E27FC236}">
                  <a16:creationId xmlns:a16="http://schemas.microsoft.com/office/drawing/2014/main" id="{AFA059B5-30B7-448C-BEBC-6138C41E4934}"/>
                </a:ext>
              </a:extLst>
            </p:cNvPr>
            <p:cNvPicPr>
              <a:picLocks noChangeAspect="1"/>
            </p:cNvPicPr>
            <p:nvPr/>
          </p:nvPicPr>
          <p:blipFill>
            <a:blip r:embed="rId8"/>
            <a:stretch>
              <a:fillRect/>
            </a:stretch>
          </p:blipFill>
          <p:spPr>
            <a:xfrm>
              <a:off x="9185639" y="4532969"/>
              <a:ext cx="210414" cy="169423"/>
            </a:xfrm>
            <a:prstGeom prst="rect">
              <a:avLst/>
            </a:prstGeom>
          </p:spPr>
        </p:pic>
        <p:pic>
          <p:nvPicPr>
            <p:cNvPr id="91" name="Picture 90">
              <a:extLst>
                <a:ext uri="{FF2B5EF4-FFF2-40B4-BE49-F238E27FC236}">
                  <a16:creationId xmlns:a16="http://schemas.microsoft.com/office/drawing/2014/main" id="{0C5A2F11-85B7-4BD0-A4C0-21FF3C55E6F4}"/>
                </a:ext>
              </a:extLst>
            </p:cNvPr>
            <p:cNvPicPr>
              <a:picLocks noChangeAspect="1"/>
            </p:cNvPicPr>
            <p:nvPr/>
          </p:nvPicPr>
          <p:blipFill>
            <a:blip r:embed="rId9"/>
            <a:stretch>
              <a:fillRect/>
            </a:stretch>
          </p:blipFill>
          <p:spPr>
            <a:xfrm>
              <a:off x="7785514" y="3140064"/>
              <a:ext cx="210414" cy="219080"/>
            </a:xfrm>
            <a:prstGeom prst="rect">
              <a:avLst/>
            </a:prstGeom>
          </p:spPr>
        </p:pic>
        <p:pic>
          <p:nvPicPr>
            <p:cNvPr id="92" name="Picture 91">
              <a:extLst>
                <a:ext uri="{FF2B5EF4-FFF2-40B4-BE49-F238E27FC236}">
                  <a16:creationId xmlns:a16="http://schemas.microsoft.com/office/drawing/2014/main" id="{C88AD4EE-C330-46A3-BE9A-7674328C0307}"/>
                </a:ext>
              </a:extLst>
            </p:cNvPr>
            <p:cNvPicPr>
              <a:picLocks noChangeAspect="1"/>
            </p:cNvPicPr>
            <p:nvPr/>
          </p:nvPicPr>
          <p:blipFill>
            <a:blip r:embed="rId10"/>
            <a:stretch>
              <a:fillRect/>
            </a:stretch>
          </p:blipFill>
          <p:spPr>
            <a:xfrm>
              <a:off x="10134785" y="4775883"/>
              <a:ext cx="210414" cy="163372"/>
            </a:xfrm>
            <a:prstGeom prst="rect">
              <a:avLst/>
            </a:prstGeom>
          </p:spPr>
        </p:pic>
        <p:pic>
          <p:nvPicPr>
            <p:cNvPr id="93" name="Picture 92">
              <a:extLst>
                <a:ext uri="{FF2B5EF4-FFF2-40B4-BE49-F238E27FC236}">
                  <a16:creationId xmlns:a16="http://schemas.microsoft.com/office/drawing/2014/main" id="{77AB232A-F9FD-41B4-8614-5B9F566EAED6}"/>
                </a:ext>
              </a:extLst>
            </p:cNvPr>
            <p:cNvPicPr>
              <a:picLocks noChangeAspect="1"/>
            </p:cNvPicPr>
            <p:nvPr/>
          </p:nvPicPr>
          <p:blipFill>
            <a:blip r:embed="rId5"/>
            <a:stretch>
              <a:fillRect/>
            </a:stretch>
          </p:blipFill>
          <p:spPr>
            <a:xfrm>
              <a:off x="10247076" y="4643270"/>
              <a:ext cx="170845" cy="162128"/>
            </a:xfrm>
            <a:prstGeom prst="rect">
              <a:avLst/>
            </a:prstGeom>
          </p:spPr>
        </p:pic>
        <p:pic>
          <p:nvPicPr>
            <p:cNvPr id="94" name="Picture 93">
              <a:extLst>
                <a:ext uri="{FF2B5EF4-FFF2-40B4-BE49-F238E27FC236}">
                  <a16:creationId xmlns:a16="http://schemas.microsoft.com/office/drawing/2014/main" id="{F37B04B6-4836-409D-99FE-14BF37953941}"/>
                </a:ext>
              </a:extLst>
            </p:cNvPr>
            <p:cNvPicPr>
              <a:picLocks noChangeAspect="1"/>
            </p:cNvPicPr>
            <p:nvPr/>
          </p:nvPicPr>
          <p:blipFill>
            <a:blip r:embed="rId10"/>
            <a:stretch>
              <a:fillRect/>
            </a:stretch>
          </p:blipFill>
          <p:spPr>
            <a:xfrm>
              <a:off x="9189232" y="3111928"/>
              <a:ext cx="210414" cy="163372"/>
            </a:xfrm>
            <a:prstGeom prst="rect">
              <a:avLst/>
            </a:prstGeom>
          </p:spPr>
        </p:pic>
        <p:pic>
          <p:nvPicPr>
            <p:cNvPr id="95" name="Picture 94">
              <a:extLst>
                <a:ext uri="{FF2B5EF4-FFF2-40B4-BE49-F238E27FC236}">
                  <a16:creationId xmlns:a16="http://schemas.microsoft.com/office/drawing/2014/main" id="{4D0D8281-2277-4389-9571-C582D51A2230}"/>
                </a:ext>
              </a:extLst>
            </p:cNvPr>
            <p:cNvPicPr>
              <a:picLocks noChangeAspect="1"/>
            </p:cNvPicPr>
            <p:nvPr/>
          </p:nvPicPr>
          <p:blipFill>
            <a:blip r:embed="rId11"/>
            <a:stretch>
              <a:fillRect/>
            </a:stretch>
          </p:blipFill>
          <p:spPr>
            <a:xfrm>
              <a:off x="7711302" y="4661716"/>
              <a:ext cx="210414" cy="211778"/>
            </a:xfrm>
            <a:prstGeom prst="rect">
              <a:avLst/>
            </a:prstGeom>
          </p:spPr>
        </p:pic>
        <p:pic>
          <p:nvPicPr>
            <p:cNvPr id="96" name="Picture 95">
              <a:extLst>
                <a:ext uri="{FF2B5EF4-FFF2-40B4-BE49-F238E27FC236}">
                  <a16:creationId xmlns:a16="http://schemas.microsoft.com/office/drawing/2014/main" id="{4B5719FD-039E-4B6F-AA72-4E6FD15F09B4}"/>
                </a:ext>
              </a:extLst>
            </p:cNvPr>
            <p:cNvPicPr>
              <a:picLocks noChangeAspect="1"/>
            </p:cNvPicPr>
            <p:nvPr/>
          </p:nvPicPr>
          <p:blipFill>
            <a:blip r:embed="rId12"/>
            <a:stretch>
              <a:fillRect/>
            </a:stretch>
          </p:blipFill>
          <p:spPr>
            <a:xfrm>
              <a:off x="7580544" y="5390071"/>
              <a:ext cx="210414" cy="175474"/>
            </a:xfrm>
            <a:prstGeom prst="rect">
              <a:avLst/>
            </a:prstGeom>
          </p:spPr>
        </p:pic>
        <p:pic>
          <p:nvPicPr>
            <p:cNvPr id="97" name="Picture 96">
              <a:extLst>
                <a:ext uri="{FF2B5EF4-FFF2-40B4-BE49-F238E27FC236}">
                  <a16:creationId xmlns:a16="http://schemas.microsoft.com/office/drawing/2014/main" id="{DDEEA270-884B-4101-861E-2FF5FA1C54EC}"/>
                </a:ext>
              </a:extLst>
            </p:cNvPr>
            <p:cNvPicPr>
              <a:picLocks noChangeAspect="1"/>
            </p:cNvPicPr>
            <p:nvPr/>
          </p:nvPicPr>
          <p:blipFill>
            <a:blip r:embed="rId13"/>
            <a:stretch>
              <a:fillRect/>
            </a:stretch>
          </p:blipFill>
          <p:spPr>
            <a:xfrm>
              <a:off x="6958016" y="3255984"/>
              <a:ext cx="210414" cy="243153"/>
            </a:xfrm>
            <a:prstGeom prst="rect">
              <a:avLst/>
            </a:prstGeom>
          </p:spPr>
        </p:pic>
        <p:pic>
          <p:nvPicPr>
            <p:cNvPr id="98" name="Picture 97">
              <a:extLst>
                <a:ext uri="{FF2B5EF4-FFF2-40B4-BE49-F238E27FC236}">
                  <a16:creationId xmlns:a16="http://schemas.microsoft.com/office/drawing/2014/main" id="{DDD67971-2934-44DE-8FCA-48DB41A152CD}"/>
                </a:ext>
              </a:extLst>
            </p:cNvPr>
            <p:cNvPicPr>
              <a:picLocks noChangeAspect="1"/>
            </p:cNvPicPr>
            <p:nvPr/>
          </p:nvPicPr>
          <p:blipFill rotWithShape="1">
            <a:blip r:embed="rId14">
              <a:biLevel thresh="50000"/>
            </a:blip>
            <a:srcRect r="-616" b="33950"/>
            <a:stretch/>
          </p:blipFill>
          <p:spPr>
            <a:xfrm>
              <a:off x="6813647" y="4178867"/>
              <a:ext cx="210414" cy="189820"/>
            </a:xfrm>
            <a:prstGeom prst="rect">
              <a:avLst/>
            </a:prstGeom>
          </p:spPr>
        </p:pic>
        <p:pic>
          <p:nvPicPr>
            <p:cNvPr id="99" name="Picture 98">
              <a:extLst>
                <a:ext uri="{FF2B5EF4-FFF2-40B4-BE49-F238E27FC236}">
                  <a16:creationId xmlns:a16="http://schemas.microsoft.com/office/drawing/2014/main" id="{A150B7CC-B2B7-4042-81B7-E6C61A9B7265}"/>
                </a:ext>
              </a:extLst>
            </p:cNvPr>
            <p:cNvPicPr>
              <a:picLocks noChangeAspect="1"/>
            </p:cNvPicPr>
            <p:nvPr/>
          </p:nvPicPr>
          <p:blipFill>
            <a:blip r:embed="rId15">
              <a:biLevel thresh="50000"/>
            </a:blip>
            <a:stretch>
              <a:fillRect/>
            </a:stretch>
          </p:blipFill>
          <p:spPr>
            <a:xfrm>
              <a:off x="6883345" y="4960161"/>
              <a:ext cx="210414" cy="224745"/>
            </a:xfrm>
            <a:prstGeom prst="rect">
              <a:avLst/>
            </a:prstGeom>
          </p:spPr>
        </p:pic>
        <p:cxnSp>
          <p:nvCxnSpPr>
            <p:cNvPr id="100" name="Straight Connector 99">
              <a:extLst>
                <a:ext uri="{FF2B5EF4-FFF2-40B4-BE49-F238E27FC236}">
                  <a16:creationId xmlns:a16="http://schemas.microsoft.com/office/drawing/2014/main" id="{F13D0362-A1DD-4CFD-B09E-58999F46AF06}"/>
                </a:ext>
              </a:extLst>
            </p:cNvPr>
            <p:cNvCxnSpPr>
              <a:stCxn id="33" idx="3"/>
              <a:endCxn id="32" idx="7"/>
            </p:cNvCxnSpPr>
            <p:nvPr/>
          </p:nvCxnSpPr>
          <p:spPr>
            <a:xfrm flipH="1">
              <a:off x="7133407" y="4111970"/>
              <a:ext cx="472323" cy="81387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4C01906A-FCCC-407F-8261-2396AB9DBFF7}"/>
                </a:ext>
              </a:extLst>
            </p:cNvPr>
            <p:cNvSpPr txBox="1"/>
            <p:nvPr/>
          </p:nvSpPr>
          <p:spPr>
            <a:xfrm>
              <a:off x="8015991" y="4039324"/>
              <a:ext cx="1289456"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Microsoft Graph</a:t>
              </a:r>
            </a:p>
          </p:txBody>
        </p:sp>
        <p:cxnSp>
          <p:nvCxnSpPr>
            <p:cNvPr id="102" name="Straight Connector 101">
              <a:extLst>
                <a:ext uri="{FF2B5EF4-FFF2-40B4-BE49-F238E27FC236}">
                  <a16:creationId xmlns:a16="http://schemas.microsoft.com/office/drawing/2014/main" id="{276118E5-4B5E-479D-A788-3874931CC881}"/>
                </a:ext>
              </a:extLst>
            </p:cNvPr>
            <p:cNvCxnSpPr>
              <a:endCxn id="34" idx="5"/>
            </p:cNvCxnSpPr>
            <p:nvPr/>
          </p:nvCxnSpPr>
          <p:spPr>
            <a:xfrm flipH="1" flipV="1">
              <a:off x="8034403" y="3396304"/>
              <a:ext cx="452010" cy="18662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103" name="Picture Placeholder 10">
            <a:extLst>
              <a:ext uri="{FF2B5EF4-FFF2-40B4-BE49-F238E27FC236}">
                <a16:creationId xmlns:a16="http://schemas.microsoft.com/office/drawing/2014/main" id="{879FEC56-BAC7-442C-8463-1EA5031D4CF1}"/>
              </a:ext>
            </a:extLst>
          </p:cNvPr>
          <p:cNvPicPr>
            <a:picLocks noChangeAspect="1"/>
          </p:cNvPicPr>
          <p:nvPr/>
        </p:nvPicPr>
        <p:blipFill>
          <a:blip r:embed="rId16"/>
          <a:srcRect l="612" r="612"/>
          <a:stretch>
            <a:fillRect/>
          </a:stretch>
        </p:blipFill>
        <p:spPr>
          <a:xfrm>
            <a:off x="314335" y="3690414"/>
            <a:ext cx="2863509" cy="2056610"/>
          </a:xfrm>
          <a:prstGeom prst="rect">
            <a:avLst/>
          </a:prstGeom>
          <a:ln>
            <a:solidFill>
              <a:schemeClr val="tx1"/>
            </a:solidFill>
          </a:ln>
        </p:spPr>
      </p:pic>
      <p:sp>
        <p:nvSpPr>
          <p:cNvPr id="104" name="Rectangle 103">
            <a:extLst>
              <a:ext uri="{FF2B5EF4-FFF2-40B4-BE49-F238E27FC236}">
                <a16:creationId xmlns:a16="http://schemas.microsoft.com/office/drawing/2014/main" id="{C33AF45D-F385-4AD0-9E7D-FC04ED45F874}"/>
              </a:ext>
            </a:extLst>
          </p:cNvPr>
          <p:cNvSpPr/>
          <p:nvPr/>
        </p:nvSpPr>
        <p:spPr bwMode="auto">
          <a:xfrm>
            <a:off x="8154060" y="1378217"/>
            <a:ext cx="3326507" cy="32045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https://graph.microsoft.com</a:t>
            </a:r>
          </a:p>
        </p:txBody>
      </p:sp>
      <p:sp>
        <p:nvSpPr>
          <p:cNvPr id="105" name="Rectangle 104">
            <a:extLst>
              <a:ext uri="{FF2B5EF4-FFF2-40B4-BE49-F238E27FC236}">
                <a16:creationId xmlns:a16="http://schemas.microsoft.com/office/drawing/2014/main" id="{F3F94F69-2834-41F8-8A4A-89E1F3868B19}"/>
              </a:ext>
            </a:extLst>
          </p:cNvPr>
          <p:cNvSpPr/>
          <p:nvPr/>
        </p:nvSpPr>
        <p:spPr bwMode="auto">
          <a:xfrm>
            <a:off x="2852998" y="1368323"/>
            <a:ext cx="4572000" cy="36072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https://login.microsoftonline.com/</a:t>
            </a:r>
          </a:p>
        </p:txBody>
      </p:sp>
    </p:spTree>
    <p:extLst>
      <p:ext uri="{BB962C8B-B14F-4D97-AF65-F5344CB8AC3E}">
        <p14:creationId xmlns:p14="http://schemas.microsoft.com/office/powerpoint/2010/main" val="187326900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6139508" y="2859331"/>
            <a:ext cx="1814391" cy="227135"/>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Sign in, consent</a:t>
            </a:r>
          </a:p>
        </p:txBody>
      </p:sp>
      <p:sp>
        <p:nvSpPr>
          <p:cNvPr id="3" name="Title 2"/>
          <p:cNvSpPr>
            <a:spLocks noGrp="1"/>
          </p:cNvSpPr>
          <p:nvPr>
            <p:ph type="title"/>
          </p:nvPr>
        </p:nvSpPr>
        <p:spPr>
          <a:xfrm>
            <a:off x="465138" y="632779"/>
            <a:ext cx="11533187" cy="410369"/>
          </a:xfrm>
        </p:spPr>
        <p:txBody>
          <a:bodyPr/>
          <a:lstStyle/>
          <a:p>
            <a:r>
              <a:rPr lang="en-US" dirty="0"/>
              <a:t>JavaScript applications – implicit grant and v2 endpoint</a:t>
            </a:r>
          </a:p>
        </p:txBody>
      </p:sp>
      <p:sp>
        <p:nvSpPr>
          <p:cNvPr id="25" name="Rectangle 24"/>
          <p:cNvSpPr/>
          <p:nvPr/>
        </p:nvSpPr>
        <p:spPr bwMode="auto">
          <a:xfrm>
            <a:off x="614664" y="1440563"/>
            <a:ext cx="2229661" cy="3249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Application</a:t>
            </a:r>
          </a:p>
        </p:txBody>
      </p:sp>
      <p:sp>
        <p:nvSpPr>
          <p:cNvPr id="30" name="Rectangle 29"/>
          <p:cNvSpPr/>
          <p:nvPr/>
        </p:nvSpPr>
        <p:spPr bwMode="auto">
          <a:xfrm>
            <a:off x="8985332" y="1440563"/>
            <a:ext cx="3326507" cy="32045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https://graph.microsoft.com</a:t>
            </a:r>
          </a:p>
        </p:txBody>
      </p:sp>
      <p:cxnSp>
        <p:nvCxnSpPr>
          <p:cNvPr id="41" name="Straight Connector 40"/>
          <p:cNvCxnSpPr>
            <a:cxnSpLocks/>
          </p:cNvCxnSpPr>
          <p:nvPr/>
        </p:nvCxnSpPr>
        <p:spPr>
          <a:xfrm>
            <a:off x="10634028" y="1763541"/>
            <a:ext cx="0" cy="490222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bwMode="auto">
          <a:xfrm>
            <a:off x="10601137" y="1929418"/>
            <a:ext cx="81555" cy="45089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3121019" y="1076434"/>
            <a:ext cx="5684778" cy="36072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https://login.microsoftonline.com/common</a:t>
            </a:r>
          </a:p>
        </p:txBody>
      </p:sp>
      <p:cxnSp>
        <p:nvCxnSpPr>
          <p:cNvPr id="67" name="Straight Connector 66"/>
          <p:cNvCxnSpPr>
            <a:cxnSpLocks/>
          </p:cNvCxnSpPr>
          <p:nvPr/>
        </p:nvCxnSpPr>
        <p:spPr>
          <a:xfrm>
            <a:off x="6146957" y="1763541"/>
            <a:ext cx="0" cy="490222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bwMode="auto">
          <a:xfrm>
            <a:off x="6104362" y="1929418"/>
            <a:ext cx="78253" cy="45089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cxnSp>
        <p:nvCxnSpPr>
          <p:cNvPr id="69" name="Straight Connector 68"/>
          <p:cNvCxnSpPr>
            <a:cxnSpLocks/>
          </p:cNvCxnSpPr>
          <p:nvPr/>
        </p:nvCxnSpPr>
        <p:spPr>
          <a:xfrm>
            <a:off x="1729495" y="1763541"/>
            <a:ext cx="0" cy="490222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bwMode="auto">
          <a:xfrm>
            <a:off x="1675324" y="1929418"/>
            <a:ext cx="89725" cy="45089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cxnSp>
        <p:nvCxnSpPr>
          <p:cNvPr id="72" name="Straight Arrow Connector 71"/>
          <p:cNvCxnSpPr/>
          <p:nvPr/>
        </p:nvCxnSpPr>
        <p:spPr>
          <a:xfrm>
            <a:off x="1777191" y="2751909"/>
            <a:ext cx="4343400" cy="55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1827451" y="4281536"/>
            <a:ext cx="8632062" cy="709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1807773" y="3144039"/>
            <a:ext cx="4343400" cy="10588"/>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1759109" y="3045318"/>
            <a:ext cx="1246688" cy="461665"/>
          </a:xfrm>
          <a:prstGeom prst="rect">
            <a:avLst/>
          </a:prstGeom>
          <a:noFill/>
        </p:spPr>
        <p:txBody>
          <a:bodyPr wrap="none" lIns="182880" tIns="146304" rIns="182880" bIns="146304" rtlCol="0" anchor="ctr">
            <a:spAutoFit/>
          </a:bodyPr>
          <a:lstStyle/>
          <a:p>
            <a:pPr>
              <a:lnSpc>
                <a:spcPct val="90000"/>
              </a:lnSpc>
              <a:spcAft>
                <a:spcPts val="600"/>
              </a:spcAft>
            </a:pPr>
            <a:r>
              <a:rPr lang="en-US" sz="1200" dirty="0" err="1">
                <a:gradFill>
                  <a:gsLst>
                    <a:gs pos="2917">
                      <a:schemeClr val="tx1"/>
                    </a:gs>
                    <a:gs pos="30000">
                      <a:schemeClr val="tx1"/>
                    </a:gs>
                  </a:gsLst>
                  <a:lin ang="5400000" scaled="0"/>
                </a:gradFill>
              </a:rPr>
              <a:t>access_token</a:t>
            </a:r>
            <a:endParaRPr lang="en-US" sz="1200" dirty="0">
              <a:gradFill>
                <a:gsLst>
                  <a:gs pos="2917">
                    <a:schemeClr val="tx1"/>
                  </a:gs>
                  <a:gs pos="30000">
                    <a:schemeClr val="tx1"/>
                  </a:gs>
                </a:gsLst>
                <a:lin ang="5400000" scaled="0"/>
              </a:gradFill>
            </a:endParaRPr>
          </a:p>
        </p:txBody>
      </p:sp>
      <p:sp>
        <p:nvSpPr>
          <p:cNvPr id="98" name="TextBox 97"/>
          <p:cNvSpPr txBox="1"/>
          <p:nvPr/>
        </p:nvSpPr>
        <p:spPr>
          <a:xfrm>
            <a:off x="6364658" y="3917491"/>
            <a:ext cx="2131546" cy="461665"/>
          </a:xfrm>
          <a:prstGeom prst="rect">
            <a:avLst/>
          </a:prstGeom>
          <a:noFill/>
        </p:spPr>
        <p:txBody>
          <a:bodyPr wrap="none" lIns="182880" tIns="146304" rIns="182880" bIns="146304" rtlCol="0" anchor="ctr">
            <a:spAutoFit/>
          </a:bodyPr>
          <a:lstStyle/>
          <a:p>
            <a:pPr>
              <a:lnSpc>
                <a:spcPct val="90000"/>
              </a:lnSpc>
              <a:spcAft>
                <a:spcPts val="600"/>
              </a:spcAft>
            </a:pPr>
            <a:r>
              <a:rPr lang="en-US" sz="1200" dirty="0">
                <a:gradFill>
                  <a:gsLst>
                    <a:gs pos="2917">
                      <a:schemeClr val="tx1"/>
                    </a:gs>
                    <a:gs pos="30000">
                      <a:schemeClr val="tx1"/>
                    </a:gs>
                  </a:gsLst>
                  <a:lin ang="5400000" scaled="0"/>
                </a:gradFill>
              </a:rPr>
              <a:t>/v1.0/me     (access token)</a:t>
            </a:r>
          </a:p>
        </p:txBody>
      </p:sp>
      <p:cxnSp>
        <p:nvCxnSpPr>
          <p:cNvPr id="99" name="Straight Arrow Connector 98"/>
          <p:cNvCxnSpPr/>
          <p:nvPr/>
        </p:nvCxnSpPr>
        <p:spPr>
          <a:xfrm>
            <a:off x="1899496" y="4449610"/>
            <a:ext cx="8632062" cy="7098"/>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1845281" y="4364011"/>
            <a:ext cx="1773434" cy="461665"/>
          </a:xfrm>
          <a:prstGeom prst="rect">
            <a:avLst/>
          </a:prstGeom>
          <a:noFill/>
        </p:spPr>
        <p:txBody>
          <a:bodyPr wrap="none" lIns="182880" tIns="146304" rIns="182880" bIns="146304" rtlCol="0" anchor="ctr">
            <a:spAutoFit/>
          </a:bodyPr>
          <a:lstStyle/>
          <a:p>
            <a:pPr>
              <a:lnSpc>
                <a:spcPct val="90000"/>
              </a:lnSpc>
              <a:spcAft>
                <a:spcPts val="600"/>
              </a:spcAft>
            </a:pPr>
            <a:r>
              <a:rPr lang="en-US" sz="1200" dirty="0">
                <a:gradFill>
                  <a:gsLst>
                    <a:gs pos="2917">
                      <a:schemeClr val="tx1"/>
                    </a:gs>
                    <a:gs pos="30000">
                      <a:schemeClr val="tx1"/>
                    </a:gs>
                  </a:gsLst>
                  <a:lin ang="5400000" scaled="0"/>
                </a:gradFill>
              </a:rPr>
              <a:t>Current user’s profile</a:t>
            </a:r>
          </a:p>
        </p:txBody>
      </p:sp>
      <p:sp>
        <p:nvSpPr>
          <p:cNvPr id="37" name="Rectangle 36"/>
          <p:cNvSpPr/>
          <p:nvPr/>
        </p:nvSpPr>
        <p:spPr bwMode="auto">
          <a:xfrm>
            <a:off x="4755936" y="1461875"/>
            <a:ext cx="2822307" cy="32045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/common/OAuth/v2.0/authorize</a:t>
            </a:r>
          </a:p>
        </p:txBody>
      </p:sp>
      <p:sp>
        <p:nvSpPr>
          <p:cNvPr id="53" name="TextBox 52"/>
          <p:cNvSpPr txBox="1"/>
          <p:nvPr/>
        </p:nvSpPr>
        <p:spPr>
          <a:xfrm>
            <a:off x="2976027" y="2420464"/>
            <a:ext cx="2793137" cy="461665"/>
          </a:xfrm>
          <a:prstGeom prst="rect">
            <a:avLst/>
          </a:prstGeom>
          <a:noFill/>
        </p:spPr>
        <p:txBody>
          <a:bodyPr wrap="none" lIns="182880" tIns="146304" rIns="182880" bIns="146304" rtlCol="0" anchor="ctr">
            <a:spAutoFit/>
          </a:bodyPr>
          <a:lstStyle/>
          <a:p>
            <a:pPr>
              <a:lnSpc>
                <a:spcPct val="90000"/>
              </a:lnSpc>
              <a:spcAft>
                <a:spcPts val="600"/>
              </a:spcAft>
            </a:pPr>
            <a:r>
              <a:rPr lang="en-US" sz="1200" dirty="0">
                <a:gradFill>
                  <a:gsLst>
                    <a:gs pos="2917">
                      <a:schemeClr val="tx1"/>
                    </a:gs>
                    <a:gs pos="30000">
                      <a:schemeClr val="tx1"/>
                    </a:gs>
                  </a:gsLst>
                  <a:lin ang="5400000" scaled="0"/>
                </a:gradFill>
              </a:rPr>
              <a:t>?</a:t>
            </a:r>
            <a:r>
              <a:rPr lang="en-US" sz="1200" dirty="0" err="1">
                <a:gradFill>
                  <a:gsLst>
                    <a:gs pos="2917">
                      <a:schemeClr val="tx1"/>
                    </a:gs>
                    <a:gs pos="30000">
                      <a:schemeClr val="tx1"/>
                    </a:gs>
                  </a:gsLst>
                  <a:lin ang="5400000" scaled="0"/>
                </a:gradFill>
              </a:rPr>
              <a:t>response_type</a:t>
            </a:r>
            <a:r>
              <a:rPr lang="en-US" sz="1200" dirty="0">
                <a:gradFill>
                  <a:gsLst>
                    <a:gs pos="2917">
                      <a:schemeClr val="tx1"/>
                    </a:gs>
                    <a:gs pos="30000">
                      <a:schemeClr val="tx1"/>
                    </a:gs>
                  </a:gsLst>
                  <a:lin ang="5400000" scaled="0"/>
                </a:gradFill>
              </a:rPr>
              <a:t>=</a:t>
            </a:r>
            <a:r>
              <a:rPr lang="en-US" sz="1200" dirty="0" err="1">
                <a:gradFill>
                  <a:gsLst>
                    <a:gs pos="2917">
                      <a:schemeClr val="tx1"/>
                    </a:gs>
                    <a:gs pos="30000">
                      <a:schemeClr val="tx1"/>
                    </a:gs>
                  </a:gsLst>
                  <a:lin ang="5400000" scaled="0"/>
                </a:gradFill>
              </a:rPr>
              <a:t>token&amp;client_id</a:t>
            </a:r>
            <a:r>
              <a:rPr lang="en-US" sz="1200" dirty="0">
                <a:gradFill>
                  <a:gsLst>
                    <a:gs pos="2917">
                      <a:schemeClr val="tx1"/>
                    </a:gs>
                    <a:gs pos="30000">
                      <a:schemeClr val="tx1"/>
                    </a:gs>
                  </a:gsLst>
                  <a:lin ang="5400000" scaled="0"/>
                </a:gradFill>
              </a:rPr>
              <a:t>=…</a:t>
            </a:r>
          </a:p>
        </p:txBody>
      </p:sp>
      <p:cxnSp>
        <p:nvCxnSpPr>
          <p:cNvPr id="38" name="Straight Arrow Connector 37">
            <a:extLst>
              <a:ext uri="{FF2B5EF4-FFF2-40B4-BE49-F238E27FC236}">
                <a16:creationId xmlns:a16="http://schemas.microsoft.com/office/drawing/2014/main" id="{6820A40B-201D-482D-8973-DCFBF82635B0}"/>
              </a:ext>
            </a:extLst>
          </p:cNvPr>
          <p:cNvCxnSpPr/>
          <p:nvPr/>
        </p:nvCxnSpPr>
        <p:spPr>
          <a:xfrm>
            <a:off x="1821169" y="5117222"/>
            <a:ext cx="8632062" cy="709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5F23A665-5CFB-4A62-8D5E-033B42800367}"/>
              </a:ext>
            </a:extLst>
          </p:cNvPr>
          <p:cNvSpPr txBox="1"/>
          <p:nvPr/>
        </p:nvSpPr>
        <p:spPr>
          <a:xfrm>
            <a:off x="6334782" y="4746877"/>
            <a:ext cx="3210366" cy="461665"/>
          </a:xfrm>
          <a:prstGeom prst="rect">
            <a:avLst/>
          </a:prstGeom>
          <a:noFill/>
        </p:spPr>
        <p:txBody>
          <a:bodyPr wrap="none" lIns="182880" tIns="146304" rIns="182880" bIns="146304" rtlCol="0" anchor="ctr">
            <a:spAutoFit/>
          </a:bodyPr>
          <a:lstStyle/>
          <a:p>
            <a:pPr>
              <a:lnSpc>
                <a:spcPct val="90000"/>
              </a:lnSpc>
              <a:spcAft>
                <a:spcPts val="600"/>
              </a:spcAft>
            </a:pPr>
            <a:r>
              <a:rPr lang="en-US" sz="1200" dirty="0">
                <a:gradFill>
                  <a:gsLst>
                    <a:gs pos="2917">
                      <a:schemeClr val="tx1"/>
                    </a:gs>
                    <a:gs pos="30000">
                      <a:schemeClr val="tx1"/>
                    </a:gs>
                  </a:gsLst>
                  <a:lin ang="5400000" scaled="0"/>
                </a:gradFill>
              </a:rPr>
              <a:t>POST /v1.0/me/</a:t>
            </a:r>
            <a:r>
              <a:rPr lang="en-US" sz="1200" dirty="0" err="1">
                <a:gradFill>
                  <a:gsLst>
                    <a:gs pos="2917">
                      <a:schemeClr val="tx1"/>
                    </a:gs>
                    <a:gs pos="30000">
                      <a:schemeClr val="tx1"/>
                    </a:gs>
                  </a:gsLst>
                  <a:lin ang="5400000" scaled="0"/>
                </a:gradFill>
              </a:rPr>
              <a:t>sendMail</a:t>
            </a:r>
            <a:r>
              <a:rPr lang="en-US" sz="1200" dirty="0">
                <a:gradFill>
                  <a:gsLst>
                    <a:gs pos="2917">
                      <a:schemeClr val="tx1"/>
                    </a:gs>
                    <a:gs pos="30000">
                      <a:schemeClr val="tx1"/>
                    </a:gs>
                  </a:gsLst>
                  <a:lin ang="5400000" scaled="0"/>
                </a:gradFill>
              </a:rPr>
              <a:t>     (access token)</a:t>
            </a:r>
          </a:p>
        </p:txBody>
      </p:sp>
      <p:cxnSp>
        <p:nvCxnSpPr>
          <p:cNvPr id="48" name="Straight Arrow Connector 47">
            <a:extLst>
              <a:ext uri="{FF2B5EF4-FFF2-40B4-BE49-F238E27FC236}">
                <a16:creationId xmlns:a16="http://schemas.microsoft.com/office/drawing/2014/main" id="{881B9F8D-138C-45C6-BA24-FA2583CC5A02}"/>
              </a:ext>
            </a:extLst>
          </p:cNvPr>
          <p:cNvCxnSpPr/>
          <p:nvPr/>
        </p:nvCxnSpPr>
        <p:spPr>
          <a:xfrm>
            <a:off x="1893214" y="5317195"/>
            <a:ext cx="8632062" cy="7098"/>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7C1DA7DC-46E1-4530-877E-3F0C812B9C33}"/>
              </a:ext>
            </a:extLst>
          </p:cNvPr>
          <p:cNvSpPr txBox="1"/>
          <p:nvPr/>
        </p:nvSpPr>
        <p:spPr>
          <a:xfrm>
            <a:off x="1812516" y="5263832"/>
            <a:ext cx="1019895" cy="461665"/>
          </a:xfrm>
          <a:prstGeom prst="rect">
            <a:avLst/>
          </a:prstGeom>
          <a:noFill/>
        </p:spPr>
        <p:txBody>
          <a:bodyPr wrap="none" lIns="182880" tIns="146304" rIns="182880" bIns="146304" rtlCol="0" anchor="ctr">
            <a:spAutoFit/>
          </a:bodyPr>
          <a:lstStyle/>
          <a:p>
            <a:pPr>
              <a:lnSpc>
                <a:spcPct val="90000"/>
              </a:lnSpc>
              <a:spcAft>
                <a:spcPts val="600"/>
              </a:spcAft>
            </a:pPr>
            <a:r>
              <a:rPr lang="en-US" sz="1200" dirty="0">
                <a:gradFill>
                  <a:gsLst>
                    <a:gs pos="2917">
                      <a:schemeClr val="tx1"/>
                    </a:gs>
                    <a:gs pos="30000">
                      <a:schemeClr val="tx1"/>
                    </a:gs>
                  </a:gsLst>
                  <a:lin ang="5400000" scaled="0"/>
                </a:gradFill>
              </a:rPr>
              <a:t>HTTP 202</a:t>
            </a:r>
          </a:p>
        </p:txBody>
      </p:sp>
    </p:spTree>
    <p:extLst>
      <p:ext uri="{BB962C8B-B14F-4D97-AF65-F5344CB8AC3E}">
        <p14:creationId xmlns:p14="http://schemas.microsoft.com/office/powerpoint/2010/main" val="332969866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5" name="Picture Placeholder 4"/>
          <p:cNvSpPr>
            <a:spLocks noGrp="1"/>
          </p:cNvSpPr>
          <p:nvPr>
            <p:ph type="pic" sz="quarter" idx="10"/>
          </p:nvPr>
        </p:nvSpPr>
        <p:spPr/>
      </p:sp>
    </p:spTree>
    <p:extLst>
      <p:ext uri="{BB962C8B-B14F-4D97-AF65-F5344CB8AC3E}">
        <p14:creationId xmlns:p14="http://schemas.microsoft.com/office/powerpoint/2010/main" val="2383545062"/>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3-50088_Microsoft_Inspire_Template">
  <a:themeElements>
    <a:clrScheme name="Microsoft Inspire">
      <a:dk1>
        <a:srgbClr val="353535"/>
      </a:dk1>
      <a:lt1>
        <a:srgbClr val="FFFFFF"/>
      </a:lt1>
      <a:dk2>
        <a:srgbClr val="5C2D91"/>
      </a:dk2>
      <a:lt2>
        <a:srgbClr val="E6E6E6"/>
      </a:lt2>
      <a:accent1>
        <a:srgbClr val="5C2D91"/>
      </a:accent1>
      <a:accent2>
        <a:srgbClr val="00188F"/>
      </a:accent2>
      <a:accent3>
        <a:srgbClr val="737373"/>
      </a:accent3>
      <a:accent4>
        <a:srgbClr val="002050"/>
      </a:accent4>
      <a:accent5>
        <a:srgbClr val="0078D7"/>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B3672EDA-28A5-467A-AF31-46C663C07CB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1173</Words>
  <Application>Microsoft Office PowerPoint</Application>
  <PresentationFormat>Custom</PresentationFormat>
  <Paragraphs>128</Paragraphs>
  <Slides>12</Slides>
  <Notes>11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12</vt:i4>
      </vt:variant>
    </vt:vector>
  </HeadingPairs>
  <TitlesOfParts>
    <vt:vector size="21" baseType="lpstr">
      <vt:lpstr>Arial</vt:lpstr>
      <vt:lpstr>Consolas</vt:lpstr>
      <vt:lpstr>Segoe UI</vt:lpstr>
      <vt:lpstr>Segoe UI Light</vt:lpstr>
      <vt:lpstr>Segoe UI Semibold</vt:lpstr>
      <vt:lpstr>Segoe UI Semilight</vt:lpstr>
      <vt:lpstr>Wingdings</vt:lpstr>
      <vt:lpstr>Office 365 PPT Template - 2017</vt:lpstr>
      <vt:lpstr>3-50088_Microsoft_Inspire_Template</vt:lpstr>
      <vt:lpstr>Building Microsoft Graph Applications</vt:lpstr>
      <vt:lpstr>Build a JavaScript application using Microsoft Graph </vt:lpstr>
      <vt:lpstr>Build a JavaScript application using Microsoft Graph </vt:lpstr>
      <vt:lpstr>Application registration</vt:lpstr>
      <vt:lpstr>MSAL Package Installation</vt:lpstr>
      <vt:lpstr>Application experience</vt:lpstr>
      <vt:lpstr>Overview of the sample</vt:lpstr>
      <vt:lpstr>JavaScript applications – implicit grant and v2 endpoint</vt:lpstr>
      <vt:lpstr>Demo</vt:lpstr>
      <vt:lpstr>Scenarios where this is useful</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2017-09-12T03:08:58Z</dcterms:modified>
</cp:coreProperties>
</file>